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8"/>
  </p:notesMasterIdLst>
  <p:sldIdLst>
    <p:sldId id="256" r:id="rId2"/>
    <p:sldId id="257" r:id="rId3"/>
    <p:sldId id="259" r:id="rId4"/>
    <p:sldId id="260" r:id="rId5"/>
    <p:sldId id="262" r:id="rId6"/>
    <p:sldId id="263" r:id="rId7"/>
    <p:sldId id="264" r:id="rId8"/>
    <p:sldId id="266" r:id="rId9"/>
    <p:sldId id="267" r:id="rId10"/>
    <p:sldId id="268" r:id="rId11"/>
    <p:sldId id="269" r:id="rId12"/>
    <p:sldId id="270" r:id="rId13"/>
    <p:sldId id="271" r:id="rId14"/>
    <p:sldId id="274" r:id="rId15"/>
    <p:sldId id="285" r:id="rId16"/>
    <p:sldId id="277" r:id="rId17"/>
  </p:sldIdLst>
  <p:sldSz cx="9144000" cy="5143500" type="screen16x9"/>
  <p:notesSz cx="6858000" cy="9144000"/>
  <p:embeddedFontLst>
    <p:embeddedFont>
      <p:font typeface="Microsoft Sans Serif" panose="020B0604020202020204" pitchFamily="34" charset="0"/>
      <p:regular r:id="rId19"/>
    </p:embeddedFont>
    <p:embeddedFont>
      <p:font typeface="Mongolian Baiti" panose="03000500000000000000" pitchFamily="66" charset="0"/>
      <p:regular r:id="rId20"/>
    </p:embeddedFont>
    <p:embeddedFont>
      <p:font typeface="Montserrat" panose="00000500000000000000" pitchFamily="2" charset="0"/>
      <p:regular r:id="rId21"/>
      <p:bold r:id="rId22"/>
      <p:italic r:id="rId23"/>
      <p:boldItalic r:id="rId24"/>
    </p:embeddedFont>
    <p:embeddedFont>
      <p:font typeface="Montserrat ExtraBold" panose="00000900000000000000" pitchFamily="2" charset="0"/>
      <p:bold r:id="rId25"/>
      <p:boldItalic r:id="rId26"/>
    </p:embeddedFont>
    <p:embeddedFont>
      <p:font typeface="Montserrat Medium" panose="000006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7A5D9E07-7A10-4748-9252-3DB897FB4DA0}">
          <p14:sldIdLst>
            <p14:sldId id="256"/>
            <p14:sldId id="257"/>
            <p14:sldId id="259"/>
            <p14:sldId id="260"/>
            <p14:sldId id="262"/>
            <p14:sldId id="263"/>
            <p14:sldId id="264"/>
            <p14:sldId id="266"/>
            <p14:sldId id="267"/>
            <p14:sldId id="268"/>
            <p14:sldId id="269"/>
            <p14:sldId id="270"/>
            <p14:sldId id="271"/>
            <p14:sldId id="274"/>
            <p14:sldId id="285"/>
            <p14:sldId id="277"/>
          </p14:sldIdLst>
        </p14:section>
        <p14:section name="Untitled Section" id="{CF0A6F2C-4EFA-4AED-9B27-47E1BFE45F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40"/>
    <a:srgbClr val="0016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87A50F-9EAD-48F9-BA4E-F98D96E95D18}">
  <a:tblStyle styleId="{7187A50F-9EAD-48F9-BA4E-F98D96E95D1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5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f9262ee2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f9262ee2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7f9262ee2f_0_26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7f9262ee2f_0_26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9" r:id="rId17"/>
    <p:sldLayoutId id="2147483672" r:id="rId18"/>
    <p:sldLayoutId id="2147483678"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676401" y="1116500"/>
            <a:ext cx="5238691"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4"/>
                </a:solidFill>
              </a:rPr>
              <a:t>CLOUD COMPUTING</a:t>
            </a:r>
            <a:endParaRPr dirty="0">
              <a:solidFill>
                <a:schemeClr val="accent4"/>
              </a:solidFill>
            </a:endParaRPr>
          </a:p>
        </p:txBody>
      </p:sp>
      <p:sp>
        <p:nvSpPr>
          <p:cNvPr id="164" name="Google Shape;164;p38"/>
          <p:cNvSpPr txBox="1">
            <a:spLocks noGrp="1"/>
          </p:cNvSpPr>
          <p:nvPr>
            <p:ph type="ctrTitle"/>
          </p:nvPr>
        </p:nvSpPr>
        <p:spPr>
          <a:xfrm>
            <a:off x="2689858" y="2403061"/>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2200" dirty="0">
                <a:latin typeface="Microsoft Sans Serif" panose="020B0604020202020204" pitchFamily="34" charset="0"/>
                <a:ea typeface="Microsoft Sans Serif" panose="020B0604020202020204" pitchFamily="34" charset="0"/>
                <a:cs typeface="Microsoft Sans Serif" panose="020B0604020202020204" pitchFamily="34" charset="0"/>
                <a:sym typeface="Montserrat ExtraLight"/>
              </a:rPr>
              <a:t>Team Projects</a:t>
            </a:r>
            <a:endParaRPr sz="2200" dirty="0">
              <a:latin typeface="Microsoft Sans Serif" panose="020B0604020202020204" pitchFamily="34" charset="0"/>
              <a:ea typeface="Microsoft Sans Serif" panose="020B0604020202020204" pitchFamily="34" charset="0"/>
              <a:cs typeface="Microsoft Sans Serif" panose="020B0604020202020204" pitchFamily="34" charset="0"/>
              <a:sym typeface="Montserrat ExtraLight"/>
            </a:endParaRPr>
          </a:p>
        </p:txBody>
      </p:sp>
      <p:cxnSp>
        <p:nvCxnSpPr>
          <p:cNvPr id="165" name="Google Shape;165;p38"/>
          <p:cNvCxnSpPr>
            <a:cxnSpLocks/>
          </p:cNvCxnSpPr>
          <p:nvPr/>
        </p:nvCxnSpPr>
        <p:spPr>
          <a:xfrm>
            <a:off x="1808922" y="1650772"/>
            <a:ext cx="502257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TextBox 3">
            <a:extLst>
              <a:ext uri="{FF2B5EF4-FFF2-40B4-BE49-F238E27FC236}">
                <a16:creationId xmlns:a16="http://schemas.microsoft.com/office/drawing/2014/main" id="{D097EDC7-DED9-AEBF-EEE4-B9CD4AA5C26D}"/>
              </a:ext>
            </a:extLst>
          </p:cNvPr>
          <p:cNvSpPr txBox="1"/>
          <p:nvPr/>
        </p:nvSpPr>
        <p:spPr>
          <a:xfrm>
            <a:off x="2186608" y="3028358"/>
            <a:ext cx="4931158" cy="707886"/>
          </a:xfrm>
          <a:prstGeom prst="rect">
            <a:avLst/>
          </a:prstGeom>
          <a:noFill/>
        </p:spPr>
        <p:txBody>
          <a:bodyPr wrap="none" rtlCol="0">
            <a:spAutoFit/>
          </a:bodyPr>
          <a:lstStyle/>
          <a:p>
            <a:r>
              <a:rPr lang="en-US" sz="2000" dirty="0">
                <a:solidFill>
                  <a:schemeClr val="bg1"/>
                </a:solidFill>
                <a:latin typeface="Mongolian Baiti" panose="03000500000000000000" pitchFamily="66" charset="0"/>
                <a:cs typeface="Mongolian Baiti" panose="03000500000000000000" pitchFamily="66" charset="0"/>
              </a:rPr>
              <a:t>Project 1 –Serverless image processing</a:t>
            </a:r>
          </a:p>
          <a:p>
            <a:r>
              <a:rPr lang="en-US" sz="2000" dirty="0">
                <a:solidFill>
                  <a:schemeClr val="bg1"/>
                </a:solidFill>
                <a:latin typeface="Mongolian Baiti" panose="03000500000000000000" pitchFamily="66" charset="0"/>
                <a:cs typeface="Mongolian Baiti" panose="03000500000000000000" pitchFamily="66" charset="0"/>
              </a:rPr>
              <a:t>Project 2 –Deploy A Static  Website on AWS </a:t>
            </a:r>
          </a:p>
        </p:txBody>
      </p:sp>
      <p:cxnSp>
        <p:nvCxnSpPr>
          <p:cNvPr id="6" name="Straight Connector 5">
            <a:extLst>
              <a:ext uri="{FF2B5EF4-FFF2-40B4-BE49-F238E27FC236}">
                <a16:creationId xmlns:a16="http://schemas.microsoft.com/office/drawing/2014/main" id="{5C1DC75B-173E-3E0B-9C1D-8D651AEED5F7}"/>
              </a:ext>
            </a:extLst>
          </p:cNvPr>
          <p:cNvCxnSpPr/>
          <p:nvPr/>
        </p:nvCxnSpPr>
        <p:spPr>
          <a:xfrm>
            <a:off x="3193773" y="2842085"/>
            <a:ext cx="2252869" cy="0"/>
          </a:xfrm>
          <a:prstGeom prst="line">
            <a:avLst/>
          </a:prstGeom>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655939" y="414022"/>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b="1" i="0" dirty="0">
                <a:solidFill>
                  <a:schemeClr val="accent4"/>
                </a:solidFill>
                <a:effectLst/>
                <a:latin typeface="Montserrat ExtraBold" panose="00000900000000000000" pitchFamily="2" charset="0"/>
              </a:rPr>
              <a:t>Introduction</a:t>
            </a:r>
            <a:r>
              <a:rPr lang="en-US" sz="4400" b="1" dirty="0">
                <a:solidFill>
                  <a:schemeClr val="accent4"/>
                </a:solidFill>
                <a:latin typeface="Montserrat ExtraBold" panose="00000900000000000000" pitchFamily="2" charset="0"/>
              </a:rPr>
              <a:t> </a:t>
            </a:r>
            <a:br>
              <a:rPr lang="en-US" sz="4400" dirty="0">
                <a:latin typeface="Montserrat ExtraBold" panose="00000900000000000000" pitchFamily="2" charset="0"/>
              </a:rPr>
            </a:br>
            <a:endParaRPr sz="4400" dirty="0">
              <a:latin typeface="Montserrat ExtraBold" panose="00000900000000000000" pitchFamily="2" charset="0"/>
            </a:endParaRPr>
          </a:p>
        </p:txBody>
      </p:sp>
      <p:cxnSp>
        <p:nvCxnSpPr>
          <p:cNvPr id="281" name="Google Shape;281;p50"/>
          <p:cNvCxnSpPr>
            <a:cxnSpLocks/>
          </p:cNvCxnSpPr>
          <p:nvPr/>
        </p:nvCxnSpPr>
        <p:spPr>
          <a:xfrm>
            <a:off x="714774" y="437105"/>
            <a:ext cx="376446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p:cNvSpPr txBox="1">
            <a:spLocks noGrp="1"/>
          </p:cNvSpPr>
          <p:nvPr>
            <p:ph type="body" idx="4294967295"/>
          </p:nvPr>
        </p:nvSpPr>
        <p:spPr>
          <a:xfrm>
            <a:off x="655939" y="1209407"/>
            <a:ext cx="4156500" cy="573600"/>
          </a:xfrm>
          <a:prstGeom prst="rect">
            <a:avLst/>
          </a:prstGeom>
        </p:spPr>
        <p:txBody>
          <a:bodyPr spcFirstLastPara="1" wrap="square" lIns="91425" tIns="91425" rIns="91425" bIns="91425" anchor="t" anchorCtr="0">
            <a:noAutofit/>
          </a:bodyPr>
          <a:lstStyle/>
          <a:p>
            <a:pPr marL="0" indent="0" algn="ctr">
              <a:spcAft>
                <a:spcPts val="1600"/>
              </a:spcAft>
              <a:buNone/>
            </a:pPr>
            <a:r>
              <a:rPr lang="en-IN" sz="2400" dirty="0">
                <a:solidFill>
                  <a:schemeClr val="bg1"/>
                </a:solidFill>
                <a:latin typeface="Mongolian Baiti" panose="03000500000000000000" pitchFamily="66" charset="0"/>
                <a:cs typeface="Mongolian Baiti" panose="03000500000000000000" pitchFamily="66" charset="0"/>
              </a:rPr>
              <a:t>A static website is a website that does not require any server-side processing. This means that the website's content is stored as static files, such as HTML, CSS, and JavaScript. When a user visits a static website, their browser loads the static files from the server and renders the website.</a:t>
            </a:r>
          </a:p>
          <a:p>
            <a:pPr marL="0" lvl="0" indent="0" algn="ctr" rtl="0">
              <a:spcBef>
                <a:spcPts val="0"/>
              </a:spcBef>
              <a:spcAft>
                <a:spcPts val="1600"/>
              </a:spcAft>
              <a:buNone/>
            </a:pPr>
            <a:endParaRPr sz="2400" dirty="0">
              <a:solidFill>
                <a:schemeClr val="bg1"/>
              </a:solidFill>
              <a:latin typeface="Mongolian Baiti" panose="03000500000000000000" pitchFamily="66" charset="0"/>
              <a:cs typeface="Mongolian Baiti" panose="03000500000000000000" pitchFamily="66" charset="0"/>
            </a:endParaRPr>
          </a:p>
        </p:txBody>
      </p:sp>
      <p:pic>
        <p:nvPicPr>
          <p:cNvPr id="2050" name="Picture 2" descr="What Is AWS? Benefits, Applications of AWS, and More!">
            <a:extLst>
              <a:ext uri="{FF2B5EF4-FFF2-40B4-BE49-F238E27FC236}">
                <a16:creationId xmlns:a16="http://schemas.microsoft.com/office/drawing/2014/main" id="{3A1FFA39-0047-C8BC-1B2F-755E701C7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757" y="2047461"/>
            <a:ext cx="3757360" cy="21135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1"/>
          <p:cNvSpPr txBox="1">
            <a:spLocks noGrp="1"/>
          </p:cNvSpPr>
          <p:nvPr>
            <p:ph type="title"/>
          </p:nvPr>
        </p:nvSpPr>
        <p:spPr>
          <a:xfrm>
            <a:off x="-390531" y="1363415"/>
            <a:ext cx="5735700" cy="94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3200" b="1" i="0" dirty="0">
                <a:solidFill>
                  <a:schemeClr val="accent4"/>
                </a:solidFill>
                <a:effectLst/>
                <a:latin typeface="Montserrat ExtraBold" panose="00000900000000000000" pitchFamily="2" charset="0"/>
              </a:rPr>
              <a:t>Step 1: Create an S3 Bucket</a:t>
            </a:r>
            <a:r>
              <a:rPr lang="en-US" sz="3200" b="1" dirty="0">
                <a:solidFill>
                  <a:schemeClr val="accent4"/>
                </a:solidFill>
                <a:latin typeface="Montserrat ExtraBold" panose="00000900000000000000" pitchFamily="2" charset="0"/>
              </a:rPr>
              <a:t> </a:t>
            </a:r>
            <a:br>
              <a:rPr lang="en-US" dirty="0">
                <a:latin typeface="Montserrat ExtraBold" panose="00000900000000000000" pitchFamily="2" charset="0"/>
              </a:rPr>
            </a:br>
            <a:endParaRPr dirty="0">
              <a:latin typeface="Montserrat ExtraBold" panose="00000900000000000000" pitchFamily="2" charset="0"/>
            </a:endParaRPr>
          </a:p>
        </p:txBody>
      </p:sp>
      <p:cxnSp>
        <p:nvCxnSpPr>
          <p:cNvPr id="293" name="Google Shape;293;p51"/>
          <p:cNvCxnSpPr>
            <a:cxnSpLocks/>
          </p:cNvCxnSpPr>
          <p:nvPr/>
        </p:nvCxnSpPr>
        <p:spPr>
          <a:xfrm>
            <a:off x="662609" y="1316743"/>
            <a:ext cx="458525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02" name="Google Shape;302;p51"/>
          <p:cNvSpPr txBox="1">
            <a:spLocks noGrp="1"/>
          </p:cNvSpPr>
          <p:nvPr>
            <p:ph type="body" idx="4294967295"/>
          </p:nvPr>
        </p:nvSpPr>
        <p:spPr>
          <a:xfrm>
            <a:off x="-268831" y="2514475"/>
            <a:ext cx="5647192" cy="2266589"/>
          </a:xfrm>
          <a:prstGeom prst="rect">
            <a:avLst/>
          </a:prstGeom>
        </p:spPr>
        <p:txBody>
          <a:bodyPr spcFirstLastPara="1" wrap="square" lIns="91425" tIns="91425" rIns="91425" bIns="91425" anchor="t" anchorCtr="0">
            <a:normAutofit/>
          </a:bodyPr>
          <a:lstStyle/>
          <a:p>
            <a:pPr marL="0" lvl="0" indent="0" algn="r">
              <a:spcAft>
                <a:spcPts val="1600"/>
              </a:spcAft>
              <a:buNone/>
            </a:pPr>
            <a:r>
              <a:rPr lang="en-US" sz="1800" b="0" i="0" dirty="0">
                <a:solidFill>
                  <a:schemeClr val="bg1"/>
                </a:solidFill>
                <a:effectLst/>
                <a:latin typeface="Mongolian Baiti" panose="03000500000000000000" pitchFamily="66" charset="0"/>
                <a:cs typeface="Mongolian Baiti" panose="03000500000000000000" pitchFamily="66" charset="0"/>
              </a:rPr>
              <a:t>The first step to building a static website with</a:t>
            </a:r>
            <a:br>
              <a:rPr lang="en-US" sz="1800" b="0" i="0" dirty="0">
                <a:solidFill>
                  <a:schemeClr val="bg1"/>
                </a:solidFill>
                <a:effectLst/>
                <a:latin typeface="Mongolian Baiti" panose="03000500000000000000" pitchFamily="66" charset="0"/>
                <a:cs typeface="Mongolian Baiti" panose="03000500000000000000" pitchFamily="66" charset="0"/>
              </a:rPr>
            </a:br>
            <a:r>
              <a:rPr lang="en-US" sz="1800" b="0" i="0" dirty="0">
                <a:solidFill>
                  <a:schemeClr val="bg1"/>
                </a:solidFill>
                <a:effectLst/>
                <a:latin typeface="Mongolian Baiti" panose="03000500000000000000" pitchFamily="66" charset="0"/>
                <a:cs typeface="Mongolian Baiti" panose="03000500000000000000" pitchFamily="66" charset="0"/>
              </a:rPr>
              <a:t>AWS is to create an S3 bucket. This bucket will</a:t>
            </a:r>
            <a:br>
              <a:rPr lang="en-US" sz="1800" b="0" i="0" dirty="0">
                <a:solidFill>
                  <a:schemeClr val="bg1"/>
                </a:solidFill>
                <a:effectLst/>
                <a:latin typeface="Mongolian Baiti" panose="03000500000000000000" pitchFamily="66" charset="0"/>
                <a:cs typeface="Mongolian Baiti" panose="03000500000000000000" pitchFamily="66" charset="0"/>
              </a:rPr>
            </a:br>
            <a:r>
              <a:rPr lang="en-US" sz="1800" b="0" i="0" dirty="0">
                <a:solidFill>
                  <a:schemeClr val="bg1"/>
                </a:solidFill>
                <a:effectLst/>
                <a:latin typeface="Mongolian Baiti" panose="03000500000000000000" pitchFamily="66" charset="0"/>
                <a:cs typeface="Mongolian Baiti" panose="03000500000000000000" pitchFamily="66" charset="0"/>
              </a:rPr>
              <a:t>store all of your website's files. You can</a:t>
            </a:r>
            <a:br>
              <a:rPr lang="en-US" sz="1800" b="0" i="0" dirty="0">
                <a:solidFill>
                  <a:schemeClr val="bg1"/>
                </a:solidFill>
                <a:effectLst/>
                <a:latin typeface="Mongolian Baiti" panose="03000500000000000000" pitchFamily="66" charset="0"/>
                <a:cs typeface="Mongolian Baiti" panose="03000500000000000000" pitchFamily="66" charset="0"/>
              </a:rPr>
            </a:br>
            <a:r>
              <a:rPr lang="en-US" sz="1800" b="0" i="0" dirty="0">
                <a:solidFill>
                  <a:schemeClr val="bg1"/>
                </a:solidFill>
                <a:effectLst/>
                <a:latin typeface="Mongolian Baiti" panose="03000500000000000000" pitchFamily="66" charset="0"/>
                <a:cs typeface="Mongolian Baiti" panose="03000500000000000000" pitchFamily="66" charset="0"/>
              </a:rPr>
              <a:t>configure your bucket to be publicly accessible</a:t>
            </a:r>
            <a:br>
              <a:rPr lang="en-US" sz="1800" b="0" i="0" dirty="0">
                <a:solidFill>
                  <a:schemeClr val="bg1"/>
                </a:solidFill>
                <a:effectLst/>
                <a:latin typeface="Mongolian Baiti" panose="03000500000000000000" pitchFamily="66" charset="0"/>
                <a:cs typeface="Mongolian Baiti" panose="03000500000000000000" pitchFamily="66" charset="0"/>
              </a:rPr>
            </a:br>
            <a:r>
              <a:rPr lang="en-US" sz="1800" b="0" i="0" dirty="0">
                <a:solidFill>
                  <a:schemeClr val="bg1"/>
                </a:solidFill>
                <a:effectLst/>
                <a:latin typeface="Mongolian Baiti" panose="03000500000000000000" pitchFamily="66" charset="0"/>
                <a:cs typeface="Mongolian Baiti" panose="03000500000000000000" pitchFamily="66" charset="0"/>
              </a:rPr>
              <a:t>and enable static website hosting</a:t>
            </a:r>
            <a:r>
              <a:rPr lang="en-US" dirty="0">
                <a:solidFill>
                  <a:schemeClr val="bg1"/>
                </a:solidFill>
                <a:latin typeface="Mongolian Baiti" panose="03000500000000000000" pitchFamily="66" charset="0"/>
                <a:cs typeface="Mongolian Baiti" panose="03000500000000000000" pitchFamily="66" charset="0"/>
              </a:rPr>
              <a:t> </a:t>
            </a:r>
            <a:br>
              <a:rPr lang="en-US" dirty="0">
                <a:solidFill>
                  <a:schemeClr val="bg1"/>
                </a:solidFill>
                <a:latin typeface="Mongolian Baiti" panose="03000500000000000000" pitchFamily="66" charset="0"/>
                <a:cs typeface="Mongolian Baiti" panose="03000500000000000000" pitchFamily="66" charset="0"/>
              </a:rPr>
            </a:br>
            <a:r>
              <a:rPr lang="en-US" sz="1600" dirty="0">
                <a:solidFill>
                  <a:schemeClr val="bg1"/>
                </a:solidFill>
                <a:latin typeface="Mongolian Baiti" panose="03000500000000000000" pitchFamily="66" charset="0"/>
                <a:cs typeface="Mongolian Baiti" panose="03000500000000000000" pitchFamily="66" charset="0"/>
              </a:rPr>
              <a:t> </a:t>
            </a:r>
            <a:br>
              <a:rPr lang="en-US" sz="1600" dirty="0">
                <a:solidFill>
                  <a:schemeClr val="bg1"/>
                </a:solidFill>
                <a:latin typeface="Mongolian Baiti" panose="03000500000000000000" pitchFamily="66" charset="0"/>
                <a:cs typeface="Mongolian Baiti" panose="03000500000000000000" pitchFamily="66" charset="0"/>
              </a:rPr>
            </a:br>
            <a:endParaRPr lang="en-US" sz="1600" dirty="0">
              <a:solidFill>
                <a:schemeClr val="bg1"/>
              </a:solidFill>
              <a:latin typeface="Mongolian Baiti" panose="03000500000000000000" pitchFamily="66" charset="0"/>
              <a:cs typeface="Mongolian Baiti" panose="03000500000000000000" pitchFamily="66" charset="0"/>
            </a:endParaRPr>
          </a:p>
        </p:txBody>
      </p:sp>
      <p:grpSp>
        <p:nvGrpSpPr>
          <p:cNvPr id="351" name="Google Shape;351;p51"/>
          <p:cNvGrpSpPr/>
          <p:nvPr/>
        </p:nvGrpSpPr>
        <p:grpSpPr>
          <a:xfrm>
            <a:off x="5345169" y="2907637"/>
            <a:ext cx="420458" cy="383731"/>
            <a:chOff x="1958520" y="2302574"/>
            <a:chExt cx="359213" cy="327807"/>
          </a:xfrm>
        </p:grpSpPr>
        <p:sp>
          <p:nvSpPr>
            <p:cNvPr id="352" name="Google Shape;352;p51"/>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1"/>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1"/>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Optimize Your AWS S3 Performance. AWS S3 provides a great performance. It…  | by Sakshi Khandelwal | AWS in Plain English">
            <a:extLst>
              <a:ext uri="{FF2B5EF4-FFF2-40B4-BE49-F238E27FC236}">
                <a16:creationId xmlns:a16="http://schemas.microsoft.com/office/drawing/2014/main" id="{4B753352-6BEE-C503-5737-16ECD4217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4831" y="1552583"/>
            <a:ext cx="3819525" cy="2447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xfrm>
            <a:off x="938499" y="308005"/>
            <a:ext cx="6416457"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i="0" dirty="0">
                <a:solidFill>
                  <a:schemeClr val="accent4"/>
                </a:solidFill>
                <a:effectLst/>
                <a:latin typeface="Montserrat ExtraBold" panose="00000900000000000000" pitchFamily="2" charset="0"/>
              </a:rPr>
              <a:t>Step 2: Upload Your Website Files</a:t>
            </a:r>
            <a:r>
              <a:rPr lang="en-US" sz="2800" b="1" dirty="0">
                <a:solidFill>
                  <a:schemeClr val="accent4"/>
                </a:solidFill>
                <a:latin typeface="Montserrat ExtraBold" panose="00000900000000000000" pitchFamily="2" charset="0"/>
              </a:rPr>
              <a:t> </a:t>
            </a:r>
            <a:br>
              <a:rPr lang="en-US" dirty="0">
                <a:latin typeface="Montserrat ExtraBold" panose="00000900000000000000" pitchFamily="2" charset="0"/>
              </a:rPr>
            </a:br>
            <a:endParaRPr dirty="0">
              <a:latin typeface="Montserrat ExtraBold" panose="00000900000000000000" pitchFamily="2" charset="0"/>
            </a:endParaRPr>
          </a:p>
        </p:txBody>
      </p:sp>
      <p:cxnSp>
        <p:nvCxnSpPr>
          <p:cNvPr id="366" name="Google Shape;366;p52"/>
          <p:cNvCxnSpPr>
            <a:cxnSpLocks/>
          </p:cNvCxnSpPr>
          <p:nvPr/>
        </p:nvCxnSpPr>
        <p:spPr>
          <a:xfrm>
            <a:off x="986443" y="308005"/>
            <a:ext cx="563301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TextBox 1">
            <a:extLst>
              <a:ext uri="{FF2B5EF4-FFF2-40B4-BE49-F238E27FC236}">
                <a16:creationId xmlns:a16="http://schemas.microsoft.com/office/drawing/2014/main" id="{800D0A28-07E7-122F-3B24-4C0C37C030B3}"/>
              </a:ext>
            </a:extLst>
          </p:cNvPr>
          <p:cNvSpPr txBox="1"/>
          <p:nvPr/>
        </p:nvSpPr>
        <p:spPr>
          <a:xfrm>
            <a:off x="938499" y="1192696"/>
            <a:ext cx="5042451" cy="1938992"/>
          </a:xfrm>
          <a:prstGeom prst="rect">
            <a:avLst/>
          </a:prstGeom>
          <a:noFill/>
        </p:spPr>
        <p:txBody>
          <a:bodyPr wrap="square" rtlCol="0">
            <a:spAutoFit/>
          </a:bodyPr>
          <a:lstStyle/>
          <a:p>
            <a:r>
              <a:rPr lang="en-US" sz="2000" b="0" i="0" dirty="0">
                <a:solidFill>
                  <a:schemeClr val="bg1"/>
                </a:solidFill>
                <a:effectLst/>
                <a:latin typeface="Mongolian Baiti" panose="03000500000000000000" pitchFamily="66" charset="0"/>
                <a:cs typeface="Mongolian Baiti" panose="03000500000000000000" pitchFamily="66" charset="0"/>
              </a:rPr>
              <a:t>Next, upload your website files to your S3</a:t>
            </a:r>
            <a:br>
              <a:rPr lang="en-US" sz="2000" b="0" i="0" dirty="0">
                <a:solidFill>
                  <a:schemeClr val="bg1"/>
                </a:solidFill>
                <a:effectLst/>
                <a:latin typeface="Mongolian Baiti" panose="03000500000000000000" pitchFamily="66" charset="0"/>
                <a:cs typeface="Mongolian Baiti" panose="03000500000000000000" pitchFamily="66" charset="0"/>
              </a:rPr>
            </a:br>
            <a:r>
              <a:rPr lang="en-US" sz="2000" b="0" i="0" dirty="0">
                <a:solidFill>
                  <a:schemeClr val="bg1"/>
                </a:solidFill>
                <a:effectLst/>
                <a:latin typeface="Mongolian Baiti" panose="03000500000000000000" pitchFamily="66" charset="0"/>
                <a:cs typeface="Mongolian Baiti" panose="03000500000000000000" pitchFamily="66" charset="0"/>
              </a:rPr>
              <a:t>bucket. This includes your HTML, CSS,</a:t>
            </a:r>
            <a:br>
              <a:rPr lang="en-US" sz="2000" b="0" i="0" dirty="0">
                <a:solidFill>
                  <a:schemeClr val="bg1"/>
                </a:solidFill>
                <a:effectLst/>
                <a:latin typeface="Mongolian Baiti" panose="03000500000000000000" pitchFamily="66" charset="0"/>
                <a:cs typeface="Mongolian Baiti" panose="03000500000000000000" pitchFamily="66" charset="0"/>
              </a:rPr>
            </a:br>
            <a:r>
              <a:rPr lang="en-US" sz="2000" b="0" i="0" dirty="0">
                <a:solidFill>
                  <a:schemeClr val="bg1"/>
                </a:solidFill>
                <a:effectLst/>
                <a:latin typeface="Mongolian Baiti" panose="03000500000000000000" pitchFamily="66" charset="0"/>
                <a:cs typeface="Mongolian Baiti" panose="03000500000000000000" pitchFamily="66" charset="0"/>
              </a:rPr>
              <a:t>JavaScript, and any other assets your</a:t>
            </a:r>
            <a:br>
              <a:rPr lang="en-US" sz="2000" b="0" i="0" dirty="0">
                <a:solidFill>
                  <a:schemeClr val="bg1"/>
                </a:solidFill>
                <a:effectLst/>
                <a:latin typeface="Mongolian Baiti" panose="03000500000000000000" pitchFamily="66" charset="0"/>
                <a:cs typeface="Mongolian Baiti" panose="03000500000000000000" pitchFamily="66" charset="0"/>
              </a:rPr>
            </a:br>
            <a:r>
              <a:rPr lang="en-US" sz="2000" b="0" i="0" dirty="0">
                <a:solidFill>
                  <a:schemeClr val="bg1"/>
                </a:solidFill>
                <a:effectLst/>
                <a:latin typeface="Mongolian Baiti" panose="03000500000000000000" pitchFamily="66" charset="0"/>
                <a:cs typeface="Mongolian Baiti" panose="03000500000000000000" pitchFamily="66" charset="0"/>
              </a:rPr>
              <a:t>website needs. You can easily upload files</a:t>
            </a:r>
            <a:br>
              <a:rPr lang="en-US" sz="2000" b="0" i="0" dirty="0">
                <a:solidFill>
                  <a:schemeClr val="bg1"/>
                </a:solidFill>
                <a:effectLst/>
                <a:latin typeface="Mongolian Baiti" panose="03000500000000000000" pitchFamily="66" charset="0"/>
                <a:cs typeface="Mongolian Baiti" panose="03000500000000000000" pitchFamily="66" charset="0"/>
              </a:rPr>
            </a:br>
            <a:r>
              <a:rPr lang="en-US" sz="2000" b="0" i="0" dirty="0">
                <a:solidFill>
                  <a:schemeClr val="bg1"/>
                </a:solidFill>
                <a:effectLst/>
                <a:latin typeface="Mongolian Baiti" panose="03000500000000000000" pitchFamily="66" charset="0"/>
                <a:cs typeface="Mongolian Baiti" panose="03000500000000000000" pitchFamily="66" charset="0"/>
              </a:rPr>
              <a:t>using the AWS console or the AWS CLI.</a:t>
            </a:r>
            <a:r>
              <a:rPr lang="en-US" sz="2000" dirty="0">
                <a:solidFill>
                  <a:schemeClr val="bg1"/>
                </a:solidFill>
                <a:latin typeface="Mongolian Baiti" panose="03000500000000000000" pitchFamily="66" charset="0"/>
                <a:cs typeface="Mongolian Baiti" panose="03000500000000000000" pitchFamily="66" charset="0"/>
              </a:rPr>
              <a:t> </a:t>
            </a:r>
            <a:br>
              <a:rPr lang="en-US" sz="2000" dirty="0">
                <a:solidFill>
                  <a:schemeClr val="bg1"/>
                </a:solidFill>
                <a:latin typeface="Mongolian Baiti" panose="03000500000000000000" pitchFamily="66" charset="0"/>
                <a:cs typeface="Mongolian Baiti" panose="03000500000000000000" pitchFamily="66" charset="0"/>
              </a:rPr>
            </a:br>
            <a:endParaRPr lang="en-US" sz="2000" dirty="0">
              <a:solidFill>
                <a:schemeClr val="bg1"/>
              </a:solidFill>
              <a:latin typeface="Mongolian Baiti" panose="03000500000000000000" pitchFamily="66" charset="0"/>
              <a:cs typeface="Mongolian Baiti" panose="03000500000000000000" pitchFamily="66" charset="0"/>
            </a:endParaRPr>
          </a:p>
        </p:txBody>
      </p:sp>
      <p:pic>
        <p:nvPicPr>
          <p:cNvPr id="5" name="Picture 4">
            <a:extLst>
              <a:ext uri="{FF2B5EF4-FFF2-40B4-BE49-F238E27FC236}">
                <a16:creationId xmlns:a16="http://schemas.microsoft.com/office/drawing/2014/main" id="{6B0C16E0-9B76-DDEA-5DCA-AF31E155BBB3}"/>
              </a:ext>
            </a:extLst>
          </p:cNvPr>
          <p:cNvPicPr>
            <a:picLocks noChangeAspect="1"/>
          </p:cNvPicPr>
          <p:nvPr/>
        </p:nvPicPr>
        <p:blipFill rotWithShape="1">
          <a:blip r:embed="rId3"/>
          <a:srcRect l="18695" t="21256" b="15620"/>
          <a:stretch/>
        </p:blipFill>
        <p:spPr>
          <a:xfrm>
            <a:off x="3926294" y="2799714"/>
            <a:ext cx="5120240" cy="22361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322274" y="531164"/>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i="0" dirty="0">
                <a:solidFill>
                  <a:schemeClr val="accent4"/>
                </a:solidFill>
                <a:effectLst/>
                <a:latin typeface="Montserrat ExtraBold" panose="00000900000000000000" pitchFamily="2" charset="0"/>
              </a:rPr>
              <a:t>Step 3: Configure Your Bucket for Static Website</a:t>
            </a:r>
            <a:br>
              <a:rPr lang="en-US" sz="2800" b="1" i="0" dirty="0">
                <a:solidFill>
                  <a:schemeClr val="accent4"/>
                </a:solidFill>
                <a:effectLst/>
                <a:latin typeface="Montserrat ExtraBold" panose="00000900000000000000" pitchFamily="2" charset="0"/>
              </a:rPr>
            </a:br>
            <a:r>
              <a:rPr lang="en-US" sz="2800" b="1" i="0" dirty="0">
                <a:solidFill>
                  <a:schemeClr val="accent4"/>
                </a:solidFill>
                <a:effectLst/>
                <a:latin typeface="Montserrat ExtraBold" panose="00000900000000000000" pitchFamily="2" charset="0"/>
              </a:rPr>
              <a:t>Hosting</a:t>
            </a:r>
            <a:r>
              <a:rPr lang="en-US" sz="2800" b="1" dirty="0">
                <a:solidFill>
                  <a:schemeClr val="accent4"/>
                </a:solidFill>
                <a:latin typeface="Montserrat ExtraBold" panose="00000900000000000000" pitchFamily="2" charset="0"/>
              </a:rPr>
              <a:t> </a:t>
            </a:r>
            <a:br>
              <a:rPr lang="en-US" sz="2800" b="1" dirty="0">
                <a:solidFill>
                  <a:schemeClr val="accent4"/>
                </a:solidFill>
                <a:latin typeface="Montserrat ExtraBold" panose="00000900000000000000" pitchFamily="2" charset="0"/>
              </a:rPr>
            </a:br>
            <a:endParaRPr sz="2800" b="1" dirty="0">
              <a:solidFill>
                <a:schemeClr val="accent4"/>
              </a:solidFill>
              <a:latin typeface="Montserrat ExtraBold" panose="00000900000000000000" pitchFamily="2" charset="0"/>
            </a:endParaRPr>
          </a:p>
        </p:txBody>
      </p:sp>
      <p:cxnSp>
        <p:nvCxnSpPr>
          <p:cNvPr id="373" name="Google Shape;373;p53"/>
          <p:cNvCxnSpPr>
            <a:cxnSpLocks/>
          </p:cNvCxnSpPr>
          <p:nvPr/>
        </p:nvCxnSpPr>
        <p:spPr>
          <a:xfrm>
            <a:off x="476235" y="440526"/>
            <a:ext cx="420840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413" name="Picture 3412">
            <a:extLst>
              <a:ext uri="{FF2B5EF4-FFF2-40B4-BE49-F238E27FC236}">
                <a16:creationId xmlns:a16="http://schemas.microsoft.com/office/drawing/2014/main" id="{78A501B8-C4C8-EF8D-5B59-E42E1A8FF338}"/>
              </a:ext>
            </a:extLst>
          </p:cNvPr>
          <p:cNvPicPr>
            <a:picLocks noChangeAspect="1"/>
          </p:cNvPicPr>
          <p:nvPr/>
        </p:nvPicPr>
        <p:blipFill rotWithShape="1">
          <a:blip r:embed="rId3"/>
          <a:srcRect l="19347" t="18293" r="27102" b="3639"/>
          <a:stretch/>
        </p:blipFill>
        <p:spPr>
          <a:xfrm>
            <a:off x="4926495" y="1926702"/>
            <a:ext cx="3581401" cy="2936846"/>
          </a:xfrm>
          <a:prstGeom prst="rect">
            <a:avLst/>
          </a:prstGeom>
        </p:spPr>
      </p:pic>
      <p:sp>
        <p:nvSpPr>
          <p:cNvPr id="3414" name="TextBox 3413">
            <a:extLst>
              <a:ext uri="{FF2B5EF4-FFF2-40B4-BE49-F238E27FC236}">
                <a16:creationId xmlns:a16="http://schemas.microsoft.com/office/drawing/2014/main" id="{EA62660F-FB6C-D496-C0F8-356ED70C678C}"/>
              </a:ext>
            </a:extLst>
          </p:cNvPr>
          <p:cNvSpPr txBox="1"/>
          <p:nvPr/>
        </p:nvSpPr>
        <p:spPr>
          <a:xfrm>
            <a:off x="351303" y="2547552"/>
            <a:ext cx="4458272" cy="2246769"/>
          </a:xfrm>
          <a:prstGeom prst="rect">
            <a:avLst/>
          </a:prstGeom>
          <a:noFill/>
        </p:spPr>
        <p:txBody>
          <a:bodyPr wrap="none" rtlCol="0">
            <a:spAutoFit/>
          </a:bodyPr>
          <a:lstStyle/>
          <a:p>
            <a:r>
              <a:rPr lang="en-US" sz="2000" b="0" i="0" dirty="0">
                <a:solidFill>
                  <a:schemeClr val="bg1"/>
                </a:solidFill>
                <a:effectLst/>
                <a:latin typeface="Mongolian Baiti" panose="03000500000000000000" pitchFamily="66" charset="0"/>
                <a:cs typeface="Mongolian Baiti" panose="03000500000000000000" pitchFamily="66" charset="0"/>
              </a:rPr>
              <a:t>In order to host your website using your</a:t>
            </a:r>
            <a:br>
              <a:rPr lang="en-US" sz="2000" b="0" i="0" dirty="0">
                <a:solidFill>
                  <a:schemeClr val="bg1"/>
                </a:solidFill>
                <a:effectLst/>
                <a:latin typeface="Mongolian Baiti" panose="03000500000000000000" pitchFamily="66" charset="0"/>
                <a:cs typeface="Mongolian Baiti" panose="03000500000000000000" pitchFamily="66" charset="0"/>
              </a:rPr>
            </a:br>
            <a:r>
              <a:rPr lang="en-US" sz="2000" b="0" i="0" dirty="0">
                <a:solidFill>
                  <a:schemeClr val="bg1"/>
                </a:solidFill>
                <a:effectLst/>
                <a:latin typeface="Mongolian Baiti" panose="03000500000000000000" pitchFamily="66" charset="0"/>
                <a:cs typeface="Mongolian Baiti" panose="03000500000000000000" pitchFamily="66" charset="0"/>
              </a:rPr>
              <a:t>S3 bucket, you need to configure your</a:t>
            </a:r>
            <a:br>
              <a:rPr lang="en-US" sz="2000" b="0" i="0" dirty="0">
                <a:solidFill>
                  <a:schemeClr val="bg1"/>
                </a:solidFill>
                <a:effectLst/>
                <a:latin typeface="Mongolian Baiti" panose="03000500000000000000" pitchFamily="66" charset="0"/>
                <a:cs typeface="Mongolian Baiti" panose="03000500000000000000" pitchFamily="66" charset="0"/>
              </a:rPr>
            </a:br>
            <a:r>
              <a:rPr lang="en-US" sz="2000" b="0" i="0" dirty="0">
                <a:solidFill>
                  <a:schemeClr val="bg1"/>
                </a:solidFill>
                <a:effectLst/>
                <a:latin typeface="Mongolian Baiti" panose="03000500000000000000" pitchFamily="66" charset="0"/>
                <a:cs typeface="Mongolian Baiti" panose="03000500000000000000" pitchFamily="66" charset="0"/>
              </a:rPr>
              <a:t>bucket for static website hosting. This</a:t>
            </a:r>
            <a:br>
              <a:rPr lang="en-US" sz="2000" b="0" i="0" dirty="0">
                <a:solidFill>
                  <a:schemeClr val="bg1"/>
                </a:solidFill>
                <a:effectLst/>
                <a:latin typeface="Mongolian Baiti" panose="03000500000000000000" pitchFamily="66" charset="0"/>
                <a:cs typeface="Mongolian Baiti" panose="03000500000000000000" pitchFamily="66" charset="0"/>
              </a:rPr>
            </a:br>
            <a:r>
              <a:rPr lang="en-US" sz="2000" b="0" i="0" dirty="0">
                <a:solidFill>
                  <a:schemeClr val="bg1"/>
                </a:solidFill>
                <a:effectLst/>
                <a:latin typeface="Mongolian Baiti" panose="03000500000000000000" pitchFamily="66" charset="0"/>
                <a:cs typeface="Mongolian Baiti" panose="03000500000000000000" pitchFamily="66" charset="0"/>
              </a:rPr>
              <a:t>involves setting the default index and</a:t>
            </a:r>
            <a:br>
              <a:rPr lang="en-US" sz="2000" b="0" i="0" dirty="0">
                <a:solidFill>
                  <a:schemeClr val="bg1"/>
                </a:solidFill>
                <a:effectLst/>
                <a:latin typeface="Mongolian Baiti" panose="03000500000000000000" pitchFamily="66" charset="0"/>
                <a:cs typeface="Mongolian Baiti" panose="03000500000000000000" pitchFamily="66" charset="0"/>
              </a:rPr>
            </a:br>
            <a:r>
              <a:rPr lang="en-US" sz="2000" b="0" i="0" dirty="0">
                <a:solidFill>
                  <a:schemeClr val="bg1"/>
                </a:solidFill>
                <a:effectLst/>
                <a:latin typeface="Mongolian Baiti" panose="03000500000000000000" pitchFamily="66" charset="0"/>
                <a:cs typeface="Mongolian Baiti" panose="03000500000000000000" pitchFamily="66" charset="0"/>
              </a:rPr>
              <a:t>error documents, and optionally, adding a</a:t>
            </a:r>
            <a:br>
              <a:rPr lang="en-US" sz="2000" b="0" i="0" dirty="0">
                <a:solidFill>
                  <a:schemeClr val="bg1"/>
                </a:solidFill>
                <a:effectLst/>
                <a:latin typeface="Mongolian Baiti" panose="03000500000000000000" pitchFamily="66" charset="0"/>
                <a:cs typeface="Mongolian Baiti" panose="03000500000000000000" pitchFamily="66" charset="0"/>
              </a:rPr>
            </a:br>
            <a:r>
              <a:rPr lang="en-US" sz="2000" b="0" i="0" dirty="0">
                <a:solidFill>
                  <a:schemeClr val="bg1"/>
                </a:solidFill>
                <a:effectLst/>
                <a:latin typeface="Mongolian Baiti" panose="03000500000000000000" pitchFamily="66" charset="0"/>
                <a:cs typeface="Mongolian Baiti" panose="03000500000000000000" pitchFamily="66" charset="0"/>
              </a:rPr>
              <a:t>redirect.</a:t>
            </a:r>
            <a:r>
              <a:rPr lang="en-US" sz="2000" dirty="0">
                <a:solidFill>
                  <a:schemeClr val="bg1"/>
                </a:solidFill>
                <a:latin typeface="Mongolian Baiti" panose="03000500000000000000" pitchFamily="66" charset="0"/>
                <a:cs typeface="Mongolian Baiti" panose="03000500000000000000" pitchFamily="66" charset="0"/>
              </a:rPr>
              <a:t> </a:t>
            </a:r>
            <a:br>
              <a:rPr lang="en-US" sz="2000" dirty="0">
                <a:solidFill>
                  <a:schemeClr val="bg1"/>
                </a:solidFill>
                <a:latin typeface="Mongolian Baiti" panose="03000500000000000000" pitchFamily="66" charset="0"/>
                <a:cs typeface="Mongolian Baiti" panose="03000500000000000000" pitchFamily="66" charset="0"/>
              </a:rPr>
            </a:br>
            <a:endParaRPr lang="en-US" sz="2000" dirty="0">
              <a:solidFill>
                <a:schemeClr val="bg1"/>
              </a:solidFill>
              <a:latin typeface="Mongolian Baiti" panose="03000500000000000000" pitchFamily="66" charset="0"/>
              <a:cs typeface="Mongolian Baiti" panose="03000500000000000000" pitchFamily="66"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56"/>
          <p:cNvSpPr txBox="1">
            <a:spLocks noGrp="1"/>
          </p:cNvSpPr>
          <p:nvPr>
            <p:ph type="title"/>
          </p:nvPr>
        </p:nvSpPr>
        <p:spPr>
          <a:xfrm>
            <a:off x="1021820" y="1033477"/>
            <a:ext cx="5302500" cy="111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4000" b="1" i="0" dirty="0">
                <a:solidFill>
                  <a:schemeClr val="accent4"/>
                </a:solidFill>
                <a:effectLst/>
                <a:latin typeface="Montserrat ExtraBold" panose="00000900000000000000" pitchFamily="2" charset="0"/>
              </a:rPr>
              <a:t>Step 4: Create a CloudFront</a:t>
            </a:r>
            <a:br>
              <a:rPr lang="en-US" sz="4000" b="1" i="0" dirty="0">
                <a:solidFill>
                  <a:schemeClr val="accent4"/>
                </a:solidFill>
                <a:effectLst/>
                <a:latin typeface="Montserrat ExtraBold" panose="00000900000000000000" pitchFamily="2" charset="0"/>
              </a:rPr>
            </a:br>
            <a:r>
              <a:rPr lang="en-US" sz="4000" b="1" i="0" dirty="0">
                <a:solidFill>
                  <a:schemeClr val="accent4"/>
                </a:solidFill>
                <a:effectLst/>
                <a:latin typeface="Montserrat ExtraBold" panose="00000900000000000000" pitchFamily="2" charset="0"/>
              </a:rPr>
              <a:t>Distribution</a:t>
            </a:r>
            <a:r>
              <a:rPr lang="en-US" sz="4000" b="1" dirty="0">
                <a:solidFill>
                  <a:schemeClr val="accent4"/>
                </a:solidFill>
                <a:latin typeface="Montserrat ExtraBold" panose="00000900000000000000" pitchFamily="2" charset="0"/>
              </a:rPr>
              <a:t> </a:t>
            </a:r>
            <a:endParaRPr sz="4000" b="1" dirty="0">
              <a:solidFill>
                <a:schemeClr val="accent4"/>
              </a:solidFill>
              <a:latin typeface="Montserrat ExtraBold" panose="00000900000000000000" pitchFamily="2" charset="0"/>
            </a:endParaRPr>
          </a:p>
        </p:txBody>
      </p:sp>
      <p:sp>
        <p:nvSpPr>
          <p:cNvPr id="1987" name="Google Shape;1987;p56"/>
          <p:cNvSpPr txBox="1">
            <a:spLocks noGrp="1"/>
          </p:cNvSpPr>
          <p:nvPr>
            <p:ph type="body" idx="1"/>
          </p:nvPr>
        </p:nvSpPr>
        <p:spPr>
          <a:xfrm>
            <a:off x="2753420" y="2150077"/>
            <a:ext cx="3570900" cy="567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sz="2000" b="0" i="0" dirty="0">
                <a:solidFill>
                  <a:schemeClr val="bg1"/>
                </a:solidFill>
                <a:effectLst/>
                <a:latin typeface="Mongolian Baiti" panose="03000500000000000000" pitchFamily="66" charset="0"/>
                <a:cs typeface="Mongolian Baiti" panose="03000500000000000000" pitchFamily="66" charset="0"/>
              </a:rPr>
              <a:t>To improve the performance of your</a:t>
            </a:r>
            <a:r>
              <a:rPr lang="en-US" sz="2000" dirty="0">
                <a:solidFill>
                  <a:schemeClr val="bg1"/>
                </a:solidFill>
                <a:latin typeface="Mongolian Baiti" panose="03000500000000000000" pitchFamily="66" charset="0"/>
                <a:cs typeface="Mongolian Baiti" panose="03000500000000000000" pitchFamily="66" charset="0"/>
              </a:rPr>
              <a:t> </a:t>
            </a:r>
            <a:r>
              <a:rPr lang="en-US" sz="2000" b="0" i="0" dirty="0">
                <a:solidFill>
                  <a:schemeClr val="bg1"/>
                </a:solidFill>
                <a:effectLst/>
                <a:latin typeface="Mongolian Baiti" panose="03000500000000000000" pitchFamily="66" charset="0"/>
                <a:cs typeface="Mongolian Baiti" panose="03000500000000000000" pitchFamily="66" charset="0"/>
              </a:rPr>
              <a:t>website, you can create a CloudFront</a:t>
            </a:r>
            <a:r>
              <a:rPr lang="en-US" sz="2000" dirty="0">
                <a:solidFill>
                  <a:schemeClr val="bg1"/>
                </a:solidFill>
                <a:latin typeface="Mongolian Baiti" panose="03000500000000000000" pitchFamily="66" charset="0"/>
                <a:cs typeface="Mongolian Baiti" panose="03000500000000000000" pitchFamily="66" charset="0"/>
              </a:rPr>
              <a:t> </a:t>
            </a:r>
            <a:r>
              <a:rPr lang="en-US" sz="2000" b="0" i="0" dirty="0">
                <a:solidFill>
                  <a:schemeClr val="bg1"/>
                </a:solidFill>
                <a:effectLst/>
                <a:latin typeface="Mongolian Baiti" panose="03000500000000000000" pitchFamily="66" charset="0"/>
                <a:cs typeface="Mongolian Baiti" panose="03000500000000000000" pitchFamily="66" charset="0"/>
              </a:rPr>
              <a:t>distribution. This will cache your website's files at edge locations around the world, reducing latency and improving load times.</a:t>
            </a:r>
            <a:r>
              <a:rPr lang="en-US" sz="2000" dirty="0">
                <a:solidFill>
                  <a:schemeClr val="bg1"/>
                </a:solidFill>
                <a:latin typeface="Mongolian Baiti" panose="03000500000000000000" pitchFamily="66" charset="0"/>
                <a:cs typeface="Mongolian Baiti" panose="03000500000000000000" pitchFamily="66" charset="0"/>
              </a:rPr>
              <a:t> </a:t>
            </a:r>
            <a:br>
              <a:rPr lang="en-US" sz="2000" dirty="0">
                <a:solidFill>
                  <a:schemeClr val="bg1"/>
                </a:solidFill>
                <a:latin typeface="Mongolian Baiti" panose="03000500000000000000" pitchFamily="66" charset="0"/>
                <a:cs typeface="Mongolian Baiti" panose="03000500000000000000" pitchFamily="66" charset="0"/>
              </a:rPr>
            </a:br>
            <a:endParaRPr sz="2000" dirty="0">
              <a:solidFill>
                <a:schemeClr val="bg1"/>
              </a:solidFill>
              <a:latin typeface="Mongolian Baiti" panose="03000500000000000000" pitchFamily="66" charset="0"/>
              <a:cs typeface="Mongolian Baiti" panose="03000500000000000000" pitchFamily="66" charset="0"/>
            </a:endParaRPr>
          </a:p>
        </p:txBody>
      </p:sp>
      <p:cxnSp>
        <p:nvCxnSpPr>
          <p:cNvPr id="1988" name="Google Shape;1988;p56"/>
          <p:cNvCxnSpPr>
            <a:cxnSpLocks/>
          </p:cNvCxnSpPr>
          <p:nvPr/>
        </p:nvCxnSpPr>
        <p:spPr>
          <a:xfrm flipH="1">
            <a:off x="6586330" y="336660"/>
            <a:ext cx="59714" cy="46792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7"/>
          <p:cNvSpPr txBox="1">
            <a:spLocks noGrp="1"/>
          </p:cNvSpPr>
          <p:nvPr>
            <p:ph type="title"/>
          </p:nvPr>
        </p:nvSpPr>
        <p:spPr>
          <a:xfrm>
            <a:off x="1676850" y="2372139"/>
            <a:ext cx="5018400" cy="59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000" b="1" i="0" dirty="0">
                <a:solidFill>
                  <a:schemeClr val="accent4"/>
                </a:solidFill>
                <a:effectLst/>
                <a:latin typeface="Montserrat ExtraBold" panose="00000900000000000000" pitchFamily="2" charset="0"/>
              </a:rPr>
              <a:t>Conclusion</a:t>
            </a:r>
            <a:endParaRPr sz="6000" dirty="0">
              <a:latin typeface="Montserrat ExtraBold" panose="00000900000000000000" pitchFamily="2" charset="0"/>
            </a:endParaRPr>
          </a:p>
        </p:txBody>
      </p:sp>
      <p:sp>
        <p:nvSpPr>
          <p:cNvPr id="2153" name="Google Shape;2153;p67"/>
          <p:cNvSpPr txBox="1">
            <a:spLocks noGrp="1"/>
          </p:cNvSpPr>
          <p:nvPr>
            <p:ph type="subTitle" idx="1"/>
          </p:nvPr>
        </p:nvSpPr>
        <p:spPr>
          <a:xfrm>
            <a:off x="1326116" y="2970939"/>
            <a:ext cx="5975831" cy="1197900"/>
          </a:xfrm>
          <a:prstGeom prst="rect">
            <a:avLst/>
          </a:prstGeom>
        </p:spPr>
        <p:txBody>
          <a:bodyPr spcFirstLastPara="1" wrap="square" lIns="91425" tIns="91425" rIns="91425" bIns="91425" anchor="t" anchorCtr="0">
            <a:noAutofit/>
          </a:bodyPr>
          <a:lstStyle/>
          <a:p>
            <a:pPr marL="139700" lvl="0" indent="0" algn="ctr" rtl="0">
              <a:spcBef>
                <a:spcPts val="0"/>
              </a:spcBef>
              <a:spcAft>
                <a:spcPts val="0"/>
              </a:spcAft>
              <a:buSzPts val="1400"/>
            </a:pPr>
            <a:r>
              <a:rPr lang="en-US" sz="2000" b="0" i="0" dirty="0">
                <a:solidFill>
                  <a:schemeClr val="bg1"/>
                </a:solidFill>
                <a:effectLst/>
                <a:latin typeface="Mongolian Baiti" panose="03000500000000000000" pitchFamily="66" charset="0"/>
                <a:cs typeface="Mongolian Baiti" panose="03000500000000000000" pitchFamily="66" charset="0"/>
              </a:rPr>
              <a:t>Building a static website with AWS is a</a:t>
            </a:r>
            <a:br>
              <a:rPr lang="en-US" sz="2000" b="0" i="0" dirty="0">
                <a:solidFill>
                  <a:schemeClr val="bg1"/>
                </a:solidFill>
                <a:effectLst/>
                <a:latin typeface="Mongolian Baiti" panose="03000500000000000000" pitchFamily="66" charset="0"/>
                <a:cs typeface="Mongolian Baiti" panose="03000500000000000000" pitchFamily="66" charset="0"/>
              </a:rPr>
            </a:br>
            <a:r>
              <a:rPr lang="en-US" sz="2000" b="0" i="0" dirty="0">
                <a:solidFill>
                  <a:schemeClr val="bg1"/>
                </a:solidFill>
                <a:effectLst/>
                <a:latin typeface="Mongolian Baiti" panose="03000500000000000000" pitchFamily="66" charset="0"/>
                <a:cs typeface="Mongolian Baiti" panose="03000500000000000000" pitchFamily="66" charset="0"/>
              </a:rPr>
              <a:t>straightforward process that can save you time and</a:t>
            </a:r>
            <a:br>
              <a:rPr lang="en-US" sz="2000" b="0" i="0" dirty="0">
                <a:solidFill>
                  <a:schemeClr val="bg1"/>
                </a:solidFill>
                <a:effectLst/>
                <a:latin typeface="Mongolian Baiti" panose="03000500000000000000" pitchFamily="66" charset="0"/>
                <a:cs typeface="Mongolian Baiti" panose="03000500000000000000" pitchFamily="66" charset="0"/>
              </a:rPr>
            </a:br>
            <a:r>
              <a:rPr lang="en-US" sz="2000" b="0" i="0" dirty="0">
                <a:solidFill>
                  <a:schemeClr val="bg1"/>
                </a:solidFill>
                <a:effectLst/>
                <a:latin typeface="Mongolian Baiti" panose="03000500000000000000" pitchFamily="66" charset="0"/>
                <a:cs typeface="Mongolian Baiti" panose="03000500000000000000" pitchFamily="66" charset="0"/>
              </a:rPr>
              <a:t>money. By using S3 and CloudFront, you can easily</a:t>
            </a:r>
            <a:br>
              <a:rPr lang="en-US" sz="2000" b="0" i="0" dirty="0">
                <a:solidFill>
                  <a:schemeClr val="bg1"/>
                </a:solidFill>
                <a:effectLst/>
                <a:latin typeface="Mongolian Baiti" panose="03000500000000000000" pitchFamily="66" charset="0"/>
                <a:cs typeface="Mongolian Baiti" panose="03000500000000000000" pitchFamily="66" charset="0"/>
              </a:rPr>
            </a:br>
            <a:r>
              <a:rPr lang="en-US" sz="2000" b="0" i="0" dirty="0">
                <a:solidFill>
                  <a:schemeClr val="bg1"/>
                </a:solidFill>
                <a:effectLst/>
                <a:latin typeface="Mongolian Baiti" panose="03000500000000000000" pitchFamily="66" charset="0"/>
                <a:cs typeface="Mongolian Baiti" panose="03000500000000000000" pitchFamily="66" charset="0"/>
              </a:rPr>
              <a:t>create and host your website, while ensuring fast and</a:t>
            </a:r>
            <a:br>
              <a:rPr lang="en-US" sz="2000" b="0" i="0" dirty="0">
                <a:solidFill>
                  <a:schemeClr val="bg1"/>
                </a:solidFill>
                <a:effectLst/>
                <a:latin typeface="Mongolian Baiti" panose="03000500000000000000" pitchFamily="66" charset="0"/>
                <a:cs typeface="Mongolian Baiti" panose="03000500000000000000" pitchFamily="66" charset="0"/>
              </a:rPr>
            </a:br>
            <a:r>
              <a:rPr lang="en-US" sz="2000" b="0" i="0" dirty="0">
                <a:solidFill>
                  <a:schemeClr val="bg1"/>
                </a:solidFill>
                <a:effectLst/>
                <a:latin typeface="Mongolian Baiti" panose="03000500000000000000" pitchFamily="66" charset="0"/>
                <a:cs typeface="Mongolian Baiti" panose="03000500000000000000" pitchFamily="66" charset="0"/>
              </a:rPr>
              <a:t>reliable performance.</a:t>
            </a:r>
            <a:r>
              <a:rPr lang="en-US" sz="2000" dirty="0">
                <a:solidFill>
                  <a:schemeClr val="bg1"/>
                </a:solidFill>
                <a:latin typeface="Mongolian Baiti" panose="03000500000000000000" pitchFamily="66" charset="0"/>
                <a:cs typeface="Mongolian Baiti" panose="03000500000000000000" pitchFamily="66" charset="0"/>
              </a:rPr>
              <a:t> </a:t>
            </a:r>
            <a:br>
              <a:rPr lang="en-US" sz="2000" dirty="0">
                <a:solidFill>
                  <a:schemeClr val="bg1"/>
                </a:solidFill>
                <a:latin typeface="Mongolian Baiti" panose="03000500000000000000" pitchFamily="66" charset="0"/>
                <a:cs typeface="Mongolian Baiti" panose="03000500000000000000" pitchFamily="66" charset="0"/>
              </a:rPr>
            </a:br>
            <a:endParaRPr lang="en-US" sz="2000" dirty="0">
              <a:solidFill>
                <a:schemeClr val="bg1"/>
              </a:solidFill>
              <a:latin typeface="Mongolian Baiti" panose="03000500000000000000" pitchFamily="66" charset="0"/>
              <a:cs typeface="Mongolian Baiti" panose="03000500000000000000" pitchFamily="66" charset="0"/>
            </a:endParaRPr>
          </a:p>
        </p:txBody>
      </p:sp>
      <p:cxnSp>
        <p:nvCxnSpPr>
          <p:cNvPr id="2154" name="Google Shape;2154;p67"/>
          <p:cNvCxnSpPr>
            <a:cxnSpLocks/>
          </p:cNvCxnSpPr>
          <p:nvPr/>
        </p:nvCxnSpPr>
        <p:spPr>
          <a:xfrm>
            <a:off x="2130326" y="2852115"/>
            <a:ext cx="411144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2042" name="Google Shape;2042;p59"/>
          <p:cNvSpPr txBox="1">
            <a:spLocks noGrp="1"/>
          </p:cNvSpPr>
          <p:nvPr>
            <p:ph type="subTitle" idx="1"/>
          </p:nvPr>
        </p:nvSpPr>
        <p:spPr>
          <a:xfrm>
            <a:off x="4371450" y="392547"/>
            <a:ext cx="4087225"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600" b="1" i="0" dirty="0">
                <a:solidFill>
                  <a:schemeClr val="accent4"/>
                </a:solidFill>
                <a:effectLst/>
                <a:latin typeface="Montserrat ExtraBold" panose="00000900000000000000" pitchFamily="2" charset="0"/>
              </a:rPr>
              <a:t>Thanks!</a:t>
            </a:r>
            <a:r>
              <a:rPr lang="en-US" sz="8800" b="1" dirty="0">
                <a:solidFill>
                  <a:schemeClr val="accent4"/>
                </a:solidFill>
              </a:rPr>
              <a:t> </a:t>
            </a:r>
            <a:br>
              <a:rPr lang="en-US" dirty="0"/>
            </a:br>
            <a:endParaRPr dirty="0"/>
          </a:p>
        </p:txBody>
      </p:sp>
      <p:cxnSp>
        <p:nvCxnSpPr>
          <p:cNvPr id="2047" name="Google Shape;2047;p59"/>
          <p:cNvCxnSpPr/>
          <p:nvPr/>
        </p:nvCxnSpPr>
        <p:spPr>
          <a:xfrm>
            <a:off x="8843800" y="392547"/>
            <a:ext cx="0" cy="43584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4" name="TextBox 13">
            <a:extLst>
              <a:ext uri="{FF2B5EF4-FFF2-40B4-BE49-F238E27FC236}">
                <a16:creationId xmlns:a16="http://schemas.microsoft.com/office/drawing/2014/main" id="{B39003C3-1BBE-E7A6-BCD0-B9D12621AE92}"/>
              </a:ext>
            </a:extLst>
          </p:cNvPr>
          <p:cNvSpPr txBox="1"/>
          <p:nvPr/>
        </p:nvSpPr>
        <p:spPr>
          <a:xfrm>
            <a:off x="4517166" y="1762539"/>
            <a:ext cx="3880862" cy="677108"/>
          </a:xfrm>
          <a:prstGeom prst="rect">
            <a:avLst/>
          </a:prstGeom>
          <a:noFill/>
        </p:spPr>
        <p:txBody>
          <a:bodyPr wrap="square" rtlCol="0">
            <a:spAutoFit/>
          </a:bodyPr>
          <a:lstStyle/>
          <a:p>
            <a:pPr algn="ctr"/>
            <a:r>
              <a:rPr lang="en-US" sz="2400" b="0" i="0" dirty="0">
                <a:solidFill>
                  <a:srgbClr val="FFFFFF"/>
                </a:solidFill>
                <a:effectLst/>
                <a:latin typeface="Mongolian Baiti" panose="03000500000000000000" pitchFamily="66" charset="0"/>
                <a:cs typeface="Mongolian Baiti" panose="03000500000000000000" pitchFamily="66" charset="0"/>
              </a:rPr>
              <a:t>Do you have any questions?</a:t>
            </a:r>
            <a:r>
              <a:rPr lang="en-US" sz="2400" dirty="0">
                <a:latin typeface="Mongolian Baiti" panose="03000500000000000000" pitchFamily="66" charset="0"/>
                <a:cs typeface="Mongolian Baiti" panose="03000500000000000000" pitchFamily="66" charset="0"/>
              </a:rPr>
              <a:t> </a:t>
            </a:r>
            <a:br>
              <a:rPr lang="en-US" sz="2400" dirty="0"/>
            </a:br>
            <a:endParaRPr lang="en-US" dirty="0"/>
          </a:p>
        </p:txBody>
      </p:sp>
      <p:cxnSp>
        <p:nvCxnSpPr>
          <p:cNvPr id="16" name="Straight Connector 15">
            <a:extLst>
              <a:ext uri="{FF2B5EF4-FFF2-40B4-BE49-F238E27FC236}">
                <a16:creationId xmlns:a16="http://schemas.microsoft.com/office/drawing/2014/main" id="{10FFF380-7CEE-0224-621C-6FB98FECB96A}"/>
              </a:ext>
            </a:extLst>
          </p:cNvPr>
          <p:cNvCxnSpPr>
            <a:cxnSpLocks/>
          </p:cNvCxnSpPr>
          <p:nvPr/>
        </p:nvCxnSpPr>
        <p:spPr>
          <a:xfrm flipV="1">
            <a:off x="4456520" y="1742661"/>
            <a:ext cx="4002155" cy="19878"/>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79CC24F-822A-BB81-492D-83429AAF7A2F}"/>
              </a:ext>
            </a:extLst>
          </p:cNvPr>
          <p:cNvSpPr txBox="1"/>
          <p:nvPr/>
        </p:nvSpPr>
        <p:spPr>
          <a:xfrm>
            <a:off x="4659898" y="2703854"/>
            <a:ext cx="3058851" cy="461665"/>
          </a:xfrm>
          <a:prstGeom prst="rect">
            <a:avLst/>
          </a:prstGeom>
          <a:noFill/>
        </p:spPr>
        <p:txBody>
          <a:bodyPr wrap="none" rtlCol="0">
            <a:spAutoFit/>
          </a:bodyPr>
          <a:lstStyle/>
          <a:p>
            <a:r>
              <a:rPr lang="en-US" sz="2400" b="1" dirty="0">
                <a:solidFill>
                  <a:schemeClr val="bg1"/>
                </a:solidFill>
              </a:rPr>
              <a:t>Our Team Members</a:t>
            </a:r>
          </a:p>
        </p:txBody>
      </p:sp>
      <p:sp>
        <p:nvSpPr>
          <p:cNvPr id="19" name="TextBox 18">
            <a:extLst>
              <a:ext uri="{FF2B5EF4-FFF2-40B4-BE49-F238E27FC236}">
                <a16:creationId xmlns:a16="http://schemas.microsoft.com/office/drawing/2014/main" id="{2709E0EC-46C8-514E-DCAD-E926F0747923}"/>
              </a:ext>
            </a:extLst>
          </p:cNvPr>
          <p:cNvSpPr txBox="1"/>
          <p:nvPr/>
        </p:nvSpPr>
        <p:spPr>
          <a:xfrm>
            <a:off x="3813256" y="3317995"/>
            <a:ext cx="5030544" cy="1200329"/>
          </a:xfrm>
          <a:prstGeom prst="rect">
            <a:avLst/>
          </a:prstGeom>
          <a:noFill/>
        </p:spPr>
        <p:txBody>
          <a:bodyPr wrap="none" rtlCol="0">
            <a:spAutoFit/>
          </a:bodyPr>
          <a:lstStyle/>
          <a:p>
            <a:r>
              <a:rPr lang="en-IN" sz="2400" dirty="0">
                <a:solidFill>
                  <a:schemeClr val="accent2">
                    <a:lumMod val="60000"/>
                    <a:lumOff val="40000"/>
                  </a:schemeClr>
                </a:solidFill>
                <a:latin typeface="Times New Roman" panose="02020603050405020304" pitchFamily="18" charset="0"/>
                <a:cs typeface="Times New Roman" panose="02020603050405020304" pitchFamily="18" charset="0"/>
              </a:rPr>
              <a:t>Vinay Kumar		</a:t>
            </a:r>
            <a:r>
              <a:rPr lang="en-IN" sz="2400" dirty="0" err="1">
                <a:solidFill>
                  <a:schemeClr val="accent2">
                    <a:lumMod val="60000"/>
                    <a:lumOff val="40000"/>
                  </a:schemeClr>
                </a:solidFill>
                <a:latin typeface="Times New Roman" panose="02020603050405020304" pitchFamily="18" charset="0"/>
                <a:cs typeface="Times New Roman" panose="02020603050405020304" pitchFamily="18" charset="0"/>
              </a:rPr>
              <a:t>Swatambra</a:t>
            </a:r>
            <a:r>
              <a:rPr lang="en-IN" sz="2400" dirty="0">
                <a:solidFill>
                  <a:schemeClr val="accent2">
                    <a:lumMod val="60000"/>
                    <a:lumOff val="40000"/>
                  </a:schemeClr>
                </a:solidFill>
                <a:latin typeface="Times New Roman" panose="02020603050405020304" pitchFamily="18" charset="0"/>
                <a:cs typeface="Times New Roman" panose="02020603050405020304" pitchFamily="18" charset="0"/>
              </a:rPr>
              <a:t> Sahu</a:t>
            </a:r>
          </a:p>
          <a:p>
            <a:r>
              <a:rPr lang="en-IN" sz="2400" dirty="0">
                <a:solidFill>
                  <a:schemeClr val="accent2">
                    <a:lumMod val="60000"/>
                    <a:lumOff val="40000"/>
                  </a:schemeClr>
                </a:solidFill>
                <a:latin typeface="Times New Roman" panose="02020603050405020304" pitchFamily="18" charset="0"/>
                <a:cs typeface="Times New Roman" panose="02020603050405020304" pitchFamily="18" charset="0"/>
              </a:rPr>
              <a:t>Shruti </a:t>
            </a:r>
            <a:r>
              <a:rPr lang="en-IN" sz="2400" dirty="0" err="1">
                <a:solidFill>
                  <a:schemeClr val="accent2">
                    <a:lumMod val="60000"/>
                    <a:lumOff val="40000"/>
                  </a:schemeClr>
                </a:solidFill>
                <a:latin typeface="Times New Roman" panose="02020603050405020304" pitchFamily="18" charset="0"/>
                <a:cs typeface="Times New Roman" panose="02020603050405020304" pitchFamily="18" charset="0"/>
              </a:rPr>
              <a:t>Duklan</a:t>
            </a:r>
            <a:r>
              <a:rPr lang="en-IN" sz="2400" dirty="0">
                <a:solidFill>
                  <a:schemeClr val="accent2">
                    <a:lumMod val="60000"/>
                    <a:lumOff val="40000"/>
                  </a:schemeClr>
                </a:solidFill>
                <a:latin typeface="Times New Roman" panose="02020603050405020304" pitchFamily="18" charset="0"/>
                <a:cs typeface="Times New Roman" panose="02020603050405020304" pitchFamily="18" charset="0"/>
              </a:rPr>
              <a:t> 		Soniya Pandey</a:t>
            </a:r>
          </a:p>
          <a:p>
            <a:r>
              <a:rPr lang="en-IN" sz="2400" dirty="0">
                <a:solidFill>
                  <a:schemeClr val="accent2">
                    <a:lumMod val="60000"/>
                    <a:lumOff val="40000"/>
                  </a:schemeClr>
                </a:solidFill>
                <a:latin typeface="Times New Roman" panose="02020603050405020304" pitchFamily="18" charset="0"/>
                <a:cs typeface="Times New Roman" panose="02020603050405020304" pitchFamily="18" charset="0"/>
              </a:rPr>
              <a:t>			</a:t>
            </a:r>
            <a:endParaRPr lang="en-US" sz="2400" dirty="0"/>
          </a:p>
        </p:txBody>
      </p:sp>
      <p:cxnSp>
        <p:nvCxnSpPr>
          <p:cNvPr id="21" name="Straight Connector 20">
            <a:extLst>
              <a:ext uri="{FF2B5EF4-FFF2-40B4-BE49-F238E27FC236}">
                <a16:creationId xmlns:a16="http://schemas.microsoft.com/office/drawing/2014/main" id="{DBE58DED-30A2-6816-79C3-41B5CF8A59EB}"/>
              </a:ext>
            </a:extLst>
          </p:cNvPr>
          <p:cNvCxnSpPr/>
          <p:nvPr/>
        </p:nvCxnSpPr>
        <p:spPr>
          <a:xfrm>
            <a:off x="4716096" y="3174730"/>
            <a:ext cx="3002653"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666830" y="1126551"/>
            <a:ext cx="5735700" cy="9585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solidFill>
                  <a:srgbClr val="FFAB40"/>
                </a:solidFill>
                <a:effectLst>
                  <a:outerShdw blurRad="38100" dist="38100" dir="2700000" algn="tl">
                    <a:srgbClr val="000000">
                      <a:alpha val="43137"/>
                    </a:srgbClr>
                  </a:outerShdw>
                </a:effectLst>
              </a:rPr>
              <a:t>INTRODUCTION</a:t>
            </a:r>
            <a:r>
              <a:rPr lang="en-US" sz="4400" dirty="0">
                <a:effectLst>
                  <a:outerShdw blurRad="38100" dist="38100" dir="2700000" algn="tl">
                    <a:srgbClr val="000000">
                      <a:alpha val="43137"/>
                    </a:srgbClr>
                  </a:outerShdw>
                </a:effectLst>
              </a:rPr>
              <a:t>	</a:t>
            </a:r>
          </a:p>
        </p:txBody>
      </p:sp>
      <p:sp>
        <p:nvSpPr>
          <p:cNvPr id="171" name="Google Shape;171;p39"/>
          <p:cNvSpPr txBox="1">
            <a:spLocks noGrp="1"/>
          </p:cNvSpPr>
          <p:nvPr>
            <p:ph type="body" idx="1"/>
          </p:nvPr>
        </p:nvSpPr>
        <p:spPr>
          <a:xfrm>
            <a:off x="762550" y="2266442"/>
            <a:ext cx="7172100" cy="30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chemeClr val="bg1"/>
                </a:solidFill>
                <a:effectLst/>
                <a:latin typeface="Mongolian Baiti" panose="03000500000000000000" pitchFamily="66" charset="0"/>
                <a:cs typeface="Mongolian Baiti" panose="03000500000000000000" pitchFamily="66" charset="0"/>
              </a:rPr>
              <a:t>Efficient Image Processing with</a:t>
            </a:r>
            <a:br>
              <a:rPr lang="en-US" sz="1800" b="0" i="0" dirty="0">
                <a:solidFill>
                  <a:schemeClr val="bg1"/>
                </a:solidFill>
                <a:effectLst/>
                <a:latin typeface="Mongolian Baiti" panose="03000500000000000000" pitchFamily="66" charset="0"/>
                <a:cs typeface="Mongolian Baiti" panose="03000500000000000000" pitchFamily="66" charset="0"/>
              </a:rPr>
            </a:br>
            <a:r>
              <a:rPr lang="en-US" sz="1800" b="0" i="0" dirty="0">
                <a:solidFill>
                  <a:schemeClr val="bg1"/>
                </a:solidFill>
                <a:effectLst/>
                <a:latin typeface="Mongolian Baiti" panose="03000500000000000000" pitchFamily="66" charset="0"/>
                <a:cs typeface="Mongolian Baiti" panose="03000500000000000000" pitchFamily="66" charset="0"/>
              </a:rPr>
              <a:t>Serverless Architecture on Amazon S3</a:t>
            </a:r>
            <a:br>
              <a:rPr lang="en-US" sz="1800" b="0" i="0" dirty="0">
                <a:solidFill>
                  <a:schemeClr val="bg1"/>
                </a:solidFill>
                <a:effectLst/>
                <a:latin typeface="Mongolian Baiti" panose="03000500000000000000" pitchFamily="66" charset="0"/>
                <a:cs typeface="Mongolian Baiti" panose="03000500000000000000" pitchFamily="66" charset="0"/>
              </a:rPr>
            </a:br>
            <a:r>
              <a:rPr lang="en-US" sz="1800" b="0" i="0" dirty="0">
                <a:solidFill>
                  <a:schemeClr val="bg1"/>
                </a:solidFill>
                <a:effectLst/>
                <a:latin typeface="Mongolian Baiti" panose="03000500000000000000" pitchFamily="66" charset="0"/>
                <a:cs typeface="Mongolian Baiti" panose="03000500000000000000" pitchFamily="66" charset="0"/>
              </a:rPr>
              <a:t>allows for scalable and cost-effective</a:t>
            </a:r>
            <a:br>
              <a:rPr lang="en-US" sz="1800" b="0" i="0" dirty="0">
                <a:solidFill>
                  <a:schemeClr val="bg1"/>
                </a:solidFill>
                <a:effectLst/>
                <a:latin typeface="Mongolian Baiti" panose="03000500000000000000" pitchFamily="66" charset="0"/>
                <a:cs typeface="Mongolian Baiti" panose="03000500000000000000" pitchFamily="66" charset="0"/>
              </a:rPr>
            </a:br>
            <a:r>
              <a:rPr lang="en-US" sz="1800" b="0" i="0" dirty="0">
                <a:solidFill>
                  <a:schemeClr val="bg1"/>
                </a:solidFill>
                <a:effectLst/>
                <a:latin typeface="Mongolian Baiti" panose="03000500000000000000" pitchFamily="66" charset="0"/>
                <a:cs typeface="Mongolian Baiti" panose="03000500000000000000" pitchFamily="66" charset="0"/>
              </a:rPr>
              <a:t>image processing. With this architecture,</a:t>
            </a:r>
            <a:br>
              <a:rPr lang="en-US" sz="1800" b="0" i="0" dirty="0">
                <a:solidFill>
                  <a:schemeClr val="bg1"/>
                </a:solidFill>
                <a:effectLst/>
                <a:latin typeface="Mongolian Baiti" panose="03000500000000000000" pitchFamily="66" charset="0"/>
                <a:cs typeface="Mongolian Baiti" panose="03000500000000000000" pitchFamily="66" charset="0"/>
              </a:rPr>
            </a:br>
            <a:r>
              <a:rPr lang="en-US" sz="1800" b="0" i="0" dirty="0">
                <a:solidFill>
                  <a:schemeClr val="bg1"/>
                </a:solidFill>
                <a:effectLst/>
                <a:latin typeface="Mongolian Baiti" panose="03000500000000000000" pitchFamily="66" charset="0"/>
                <a:cs typeface="Mongolian Baiti" panose="03000500000000000000" pitchFamily="66" charset="0"/>
              </a:rPr>
              <a:t>processing times are reduced and server</a:t>
            </a:r>
            <a:br>
              <a:rPr lang="en-US" sz="1800" b="0" i="0" dirty="0">
                <a:solidFill>
                  <a:schemeClr val="bg1"/>
                </a:solidFill>
                <a:effectLst/>
                <a:latin typeface="Mongolian Baiti" panose="03000500000000000000" pitchFamily="66" charset="0"/>
                <a:cs typeface="Mongolian Baiti" panose="03000500000000000000" pitchFamily="66" charset="0"/>
              </a:rPr>
            </a:br>
            <a:r>
              <a:rPr lang="en-US" sz="1800" b="0" i="0" dirty="0">
                <a:solidFill>
                  <a:schemeClr val="bg1"/>
                </a:solidFill>
                <a:effectLst/>
                <a:latin typeface="Mongolian Baiti" panose="03000500000000000000" pitchFamily="66" charset="0"/>
                <a:cs typeface="Mongolian Baiti" panose="03000500000000000000" pitchFamily="66" charset="0"/>
              </a:rPr>
              <a:t>maintenance is eliminated</a:t>
            </a:r>
            <a:r>
              <a:rPr lang="en-US" sz="1800" b="0" i="0" dirty="0">
                <a:solidFill>
                  <a:schemeClr val="bg1"/>
                </a:solidFill>
                <a:effectLst/>
                <a:latin typeface="Actor-Regular"/>
              </a:rPr>
              <a:t>.</a:t>
            </a:r>
            <a:r>
              <a:rPr lang="en-US" dirty="0">
                <a:solidFill>
                  <a:schemeClr val="bg1"/>
                </a:solidFill>
              </a:rPr>
              <a:t> </a:t>
            </a:r>
            <a:br>
              <a:rPr lang="en-US" dirty="0">
                <a:solidFill>
                  <a:schemeClr val="bg1"/>
                </a:solidFill>
              </a:rPr>
            </a:br>
            <a:endParaRPr dirty="0">
              <a:solidFill>
                <a:schemeClr val="bg1"/>
              </a:solidFill>
            </a:endParaRPr>
          </a:p>
        </p:txBody>
      </p:sp>
      <p:cxnSp>
        <p:nvCxnSpPr>
          <p:cNvPr id="172" name="Google Shape;172;p39"/>
          <p:cNvCxnSpPr>
            <a:cxnSpLocks/>
          </p:cNvCxnSpPr>
          <p:nvPr/>
        </p:nvCxnSpPr>
        <p:spPr>
          <a:xfrm>
            <a:off x="762550" y="1020533"/>
            <a:ext cx="461783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73" name="Google Shape;173;p39"/>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dirty="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63320" y="2067339"/>
            <a:ext cx="4012662" cy="627745"/>
          </a:xfrm>
          <a:prstGeom prst="rect">
            <a:avLst/>
          </a:prstGeom>
        </p:spPr>
        <p:txBody>
          <a:bodyPr spcFirstLastPara="1" wrap="square" lIns="91425" tIns="91425" rIns="91425" bIns="91425" anchor="b" anchorCtr="0">
            <a:noAutofit/>
          </a:bodyPr>
          <a:lstStyle/>
          <a:p>
            <a:r>
              <a:rPr lang="en-IN" sz="3200" dirty="0">
                <a:solidFill>
                  <a:schemeClr val="accent4"/>
                </a:solidFill>
                <a:effectLst>
                  <a:outerShdw blurRad="38100" dist="38100" dir="2700000" algn="tl">
                    <a:srgbClr val="000000">
                      <a:alpha val="43137"/>
                    </a:srgbClr>
                  </a:outerShdw>
                </a:effectLst>
              </a:rPr>
              <a:t>AWS Lambda Function</a:t>
            </a:r>
            <a:br>
              <a:rPr lang="en-IN" sz="1600" dirty="0">
                <a:solidFill>
                  <a:schemeClr val="accent2"/>
                </a:solidFill>
              </a:rPr>
            </a:br>
            <a:endParaRPr sz="1600" dirty="0"/>
          </a:p>
        </p:txBody>
      </p:sp>
      <p:sp>
        <p:nvSpPr>
          <p:cNvPr id="195" name="Google Shape;195;p41"/>
          <p:cNvSpPr txBox="1">
            <a:spLocks noGrp="1"/>
          </p:cNvSpPr>
          <p:nvPr>
            <p:ph type="subTitle" idx="1"/>
          </p:nvPr>
        </p:nvSpPr>
        <p:spPr>
          <a:xfrm>
            <a:off x="4409094" y="2522806"/>
            <a:ext cx="394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600" dirty="0">
                <a:solidFill>
                  <a:schemeClr val="bg1"/>
                </a:solidFill>
                <a:latin typeface="Mongolian Baiti" panose="03000500000000000000" pitchFamily="66" charset="0"/>
                <a:cs typeface="Mongolian Baiti" panose="03000500000000000000" pitchFamily="66" charset="0"/>
              </a:rPr>
              <a:t>The AWS Lambda function is responsible for resizing and optimizing the </a:t>
            </a:r>
            <a:r>
              <a:rPr lang="en-IN" sz="1600" dirty="0" err="1">
                <a:solidFill>
                  <a:schemeClr val="bg1"/>
                </a:solidFill>
                <a:latin typeface="Mongolian Baiti" panose="03000500000000000000" pitchFamily="66" charset="0"/>
                <a:cs typeface="Mongolian Baiti" panose="03000500000000000000" pitchFamily="66" charset="0"/>
              </a:rPr>
              <a:t>images.The</a:t>
            </a:r>
            <a:r>
              <a:rPr lang="en-IN" sz="1600" dirty="0">
                <a:solidFill>
                  <a:schemeClr val="bg1"/>
                </a:solidFill>
                <a:latin typeface="Mongolian Baiti" panose="03000500000000000000" pitchFamily="66" charset="0"/>
                <a:cs typeface="Mongolian Baiti" panose="03000500000000000000" pitchFamily="66" charset="0"/>
              </a:rPr>
              <a:t> function is written in Node.js and uses the Sharp library to resize and optimize the images. The function is triggered when a new image is uploaded to the Amazon S3 bucket.</a:t>
            </a:r>
            <a:br>
              <a:rPr lang="en-IN" sz="1600" dirty="0">
                <a:solidFill>
                  <a:schemeClr val="bg1"/>
                </a:solidFill>
                <a:latin typeface="Mongolian Baiti" panose="03000500000000000000" pitchFamily="66" charset="0"/>
                <a:cs typeface="Mongolian Baiti" panose="03000500000000000000" pitchFamily="66" charset="0"/>
              </a:rPr>
            </a:br>
            <a:endParaRPr sz="1600" dirty="0">
              <a:solidFill>
                <a:schemeClr val="bg1"/>
              </a:solidFill>
              <a:latin typeface="Mongolian Baiti" panose="03000500000000000000" pitchFamily="66" charset="0"/>
              <a:cs typeface="Mongolian Baiti" panose="03000500000000000000" pitchFamily="66" charset="0"/>
            </a:endParaRPr>
          </a:p>
        </p:txBody>
      </p:sp>
      <p:cxnSp>
        <p:nvCxnSpPr>
          <p:cNvPr id="3" name="Straight Connector 2">
            <a:extLst>
              <a:ext uri="{FF2B5EF4-FFF2-40B4-BE49-F238E27FC236}">
                <a16:creationId xmlns:a16="http://schemas.microsoft.com/office/drawing/2014/main" id="{7B8C479B-E1B5-B686-F717-EA12B221F780}"/>
              </a:ext>
            </a:extLst>
          </p:cNvPr>
          <p:cNvCxnSpPr/>
          <p:nvPr/>
        </p:nvCxnSpPr>
        <p:spPr>
          <a:xfrm>
            <a:off x="4512365" y="2411896"/>
            <a:ext cx="3657600" cy="0"/>
          </a:xfrm>
          <a:prstGeom prst="line">
            <a:avLst/>
          </a:prstGeom>
        </p:spPr>
        <p:style>
          <a:lnRef idx="1">
            <a:schemeClr val="accent2"/>
          </a:lnRef>
          <a:fillRef idx="0">
            <a:schemeClr val="accent2"/>
          </a:fillRef>
          <a:effectRef idx="0">
            <a:schemeClr val="accent2"/>
          </a:effectRef>
          <a:fontRef idx="minor">
            <a:schemeClr val="tx1"/>
          </a:fontRef>
        </p:style>
      </p:cxnSp>
      <p:sp>
        <p:nvSpPr>
          <p:cNvPr id="4" name="Rectangle 3">
            <a:extLst>
              <a:ext uri="{FF2B5EF4-FFF2-40B4-BE49-F238E27FC236}">
                <a16:creationId xmlns:a16="http://schemas.microsoft.com/office/drawing/2014/main" id="{301D8257-FBF5-6A24-7BB9-81E18026D300}"/>
              </a:ext>
            </a:extLst>
          </p:cNvPr>
          <p:cNvSpPr/>
          <p:nvPr/>
        </p:nvSpPr>
        <p:spPr>
          <a:xfrm>
            <a:off x="5683290" y="153114"/>
            <a:ext cx="1172721" cy="1161298"/>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Z</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49105"/>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b="1" dirty="0">
                <a:latin typeface="Montserrat ExtraBold" panose="00000900000000000000" pitchFamily="2" charset="0"/>
              </a:rPr>
              <a:t>Amazon</a:t>
            </a:r>
            <a:r>
              <a:rPr lang="en" sz="4800" b="1" dirty="0">
                <a:latin typeface="Montserrat ExtraBold" panose="00000900000000000000" pitchFamily="2" charset="0"/>
              </a:rPr>
              <a:t> S3</a:t>
            </a:r>
            <a:endParaRPr sz="4800" b="1" dirty="0">
              <a:latin typeface="Montserrat ExtraBold" panose="00000900000000000000" pitchFamily="2" charset="0"/>
            </a:endParaRPr>
          </a:p>
        </p:txBody>
      </p:sp>
      <p:sp>
        <p:nvSpPr>
          <p:cNvPr id="201" name="Google Shape;201;p42"/>
          <p:cNvSpPr txBox="1">
            <a:spLocks noGrp="1"/>
          </p:cNvSpPr>
          <p:nvPr>
            <p:ph type="ctrTitle"/>
          </p:nvPr>
        </p:nvSpPr>
        <p:spPr>
          <a:xfrm>
            <a:off x="1850550" y="1171177"/>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i="0" dirty="0">
                <a:solidFill>
                  <a:schemeClr val="bg1"/>
                </a:solidFill>
                <a:effectLst/>
                <a:latin typeface="Mongolian Baiti" panose="03000500000000000000" pitchFamily="66" charset="0"/>
                <a:cs typeface="Mongolian Baiti" panose="03000500000000000000" pitchFamily="66" charset="0"/>
              </a:rPr>
              <a:t>Amazon S3 is a scalable and secure object</a:t>
            </a:r>
            <a:br>
              <a:rPr lang="en-US" sz="2400" i="0" dirty="0">
                <a:solidFill>
                  <a:schemeClr val="bg1"/>
                </a:solidFill>
                <a:effectLst/>
                <a:latin typeface="Mongolian Baiti" panose="03000500000000000000" pitchFamily="66" charset="0"/>
                <a:cs typeface="Mongolian Baiti" panose="03000500000000000000" pitchFamily="66" charset="0"/>
              </a:rPr>
            </a:br>
            <a:r>
              <a:rPr lang="en-US" sz="2400" i="0" dirty="0">
                <a:solidFill>
                  <a:schemeClr val="bg1"/>
                </a:solidFill>
                <a:effectLst/>
                <a:latin typeface="Mongolian Baiti" panose="03000500000000000000" pitchFamily="66" charset="0"/>
                <a:cs typeface="Mongolian Baiti" panose="03000500000000000000" pitchFamily="66" charset="0"/>
              </a:rPr>
              <a:t>storage service. It is designed for</a:t>
            </a:r>
            <a:br>
              <a:rPr lang="en-US" sz="2400" i="0" dirty="0">
                <a:solidFill>
                  <a:schemeClr val="bg1"/>
                </a:solidFill>
                <a:effectLst/>
                <a:latin typeface="Mongolian Baiti" panose="03000500000000000000" pitchFamily="66" charset="0"/>
                <a:cs typeface="Mongolian Baiti" panose="03000500000000000000" pitchFamily="66" charset="0"/>
              </a:rPr>
            </a:br>
            <a:r>
              <a:rPr lang="en-US" sz="2400" i="0" dirty="0">
                <a:solidFill>
                  <a:schemeClr val="bg1"/>
                </a:solidFill>
                <a:effectLst/>
                <a:latin typeface="Mongolian Baiti" panose="03000500000000000000" pitchFamily="66" charset="0"/>
                <a:cs typeface="Mongolian Baiti" panose="03000500000000000000" pitchFamily="66" charset="0"/>
              </a:rPr>
              <a:t>99.999999999% durability and 99.99%</a:t>
            </a:r>
            <a:br>
              <a:rPr lang="en-US" sz="2400" i="0" dirty="0">
                <a:solidFill>
                  <a:schemeClr val="bg1"/>
                </a:solidFill>
                <a:effectLst/>
                <a:latin typeface="Mongolian Baiti" panose="03000500000000000000" pitchFamily="66" charset="0"/>
                <a:cs typeface="Mongolian Baiti" panose="03000500000000000000" pitchFamily="66" charset="0"/>
              </a:rPr>
            </a:br>
            <a:r>
              <a:rPr lang="en-US" sz="2400" i="0" dirty="0">
                <a:solidFill>
                  <a:schemeClr val="bg1"/>
                </a:solidFill>
                <a:effectLst/>
                <a:latin typeface="Mongolian Baiti" panose="03000500000000000000" pitchFamily="66" charset="0"/>
                <a:cs typeface="Mongolian Baiti" panose="03000500000000000000" pitchFamily="66" charset="0"/>
              </a:rPr>
              <a:t>availability. Amazon S3 allows for easy</a:t>
            </a:r>
            <a:br>
              <a:rPr lang="en-US" sz="2400" i="0" dirty="0">
                <a:solidFill>
                  <a:schemeClr val="bg1"/>
                </a:solidFill>
                <a:effectLst/>
                <a:latin typeface="Mongolian Baiti" panose="03000500000000000000" pitchFamily="66" charset="0"/>
                <a:cs typeface="Mongolian Baiti" panose="03000500000000000000" pitchFamily="66" charset="0"/>
              </a:rPr>
            </a:br>
            <a:r>
              <a:rPr lang="en-US" sz="2400" i="0" dirty="0">
                <a:solidFill>
                  <a:schemeClr val="bg1"/>
                </a:solidFill>
                <a:effectLst/>
                <a:latin typeface="Mongolian Baiti" panose="03000500000000000000" pitchFamily="66" charset="0"/>
                <a:cs typeface="Mongolian Baiti" panose="03000500000000000000" pitchFamily="66" charset="0"/>
              </a:rPr>
              <a:t>integration with other AWS services,</a:t>
            </a:r>
            <a:br>
              <a:rPr lang="en-US" sz="2400" i="0" dirty="0">
                <a:solidFill>
                  <a:schemeClr val="bg1"/>
                </a:solidFill>
                <a:effectLst/>
                <a:latin typeface="Mongolian Baiti" panose="03000500000000000000" pitchFamily="66" charset="0"/>
                <a:cs typeface="Mongolian Baiti" panose="03000500000000000000" pitchFamily="66" charset="0"/>
              </a:rPr>
            </a:br>
            <a:r>
              <a:rPr lang="en-US" sz="2400" i="0" dirty="0">
                <a:solidFill>
                  <a:schemeClr val="bg1"/>
                </a:solidFill>
                <a:effectLst/>
                <a:latin typeface="Mongolian Baiti" panose="03000500000000000000" pitchFamily="66" charset="0"/>
                <a:cs typeface="Mongolian Baiti" panose="03000500000000000000" pitchFamily="66" charset="0"/>
              </a:rPr>
              <a:t>including Lambda for serverless image</a:t>
            </a:r>
            <a:br>
              <a:rPr lang="en-US" sz="2400" i="0" dirty="0">
                <a:solidFill>
                  <a:schemeClr val="bg1"/>
                </a:solidFill>
                <a:effectLst/>
                <a:latin typeface="Mongolian Baiti" panose="03000500000000000000" pitchFamily="66" charset="0"/>
                <a:cs typeface="Mongolian Baiti" panose="03000500000000000000" pitchFamily="66" charset="0"/>
              </a:rPr>
            </a:br>
            <a:r>
              <a:rPr lang="en-US" sz="2400" i="0" dirty="0">
                <a:solidFill>
                  <a:schemeClr val="bg1"/>
                </a:solidFill>
                <a:effectLst/>
                <a:latin typeface="Mongolian Baiti" panose="03000500000000000000" pitchFamily="66" charset="0"/>
                <a:cs typeface="Mongolian Baiti" panose="03000500000000000000" pitchFamily="66" charset="0"/>
              </a:rPr>
              <a:t>processing</a:t>
            </a:r>
            <a:r>
              <a:rPr lang="en-US" sz="2400" dirty="0">
                <a:solidFill>
                  <a:schemeClr val="bg1"/>
                </a:solidFill>
                <a:latin typeface="Mongolian Baiti" panose="03000500000000000000" pitchFamily="66" charset="0"/>
                <a:cs typeface="Mongolian Baiti" panose="03000500000000000000" pitchFamily="66" charset="0"/>
              </a:rPr>
              <a:t> </a:t>
            </a:r>
            <a:br>
              <a:rPr lang="en-US" sz="2400" dirty="0">
                <a:solidFill>
                  <a:schemeClr val="bg1"/>
                </a:solidFill>
                <a:latin typeface="Mongolian Baiti" panose="03000500000000000000" pitchFamily="66" charset="0"/>
                <a:cs typeface="Mongolian Baiti" panose="03000500000000000000" pitchFamily="66" charset="0"/>
              </a:rPr>
            </a:br>
            <a:endParaRPr lang="en-US" sz="2400" dirty="0">
              <a:solidFill>
                <a:schemeClr val="bg1"/>
              </a:solidFill>
              <a:latin typeface="Mongolian Baiti" panose="03000500000000000000" pitchFamily="66" charset="0"/>
              <a:cs typeface="Mongolian Baiti" panose="03000500000000000000" pitchFamily="66" charset="0"/>
            </a:endParaRPr>
          </a:p>
        </p:txBody>
      </p:sp>
      <p:cxnSp>
        <p:nvCxnSpPr>
          <p:cNvPr id="4" name="Straight Connector 3">
            <a:extLst>
              <a:ext uri="{FF2B5EF4-FFF2-40B4-BE49-F238E27FC236}">
                <a16:creationId xmlns:a16="http://schemas.microsoft.com/office/drawing/2014/main" id="{C884339C-ACFD-380A-DDCE-E3D40CB12B99}"/>
              </a:ext>
            </a:extLst>
          </p:cNvPr>
          <p:cNvCxnSpPr>
            <a:cxnSpLocks/>
          </p:cNvCxnSpPr>
          <p:nvPr/>
        </p:nvCxnSpPr>
        <p:spPr>
          <a:xfrm>
            <a:off x="1850550" y="1171177"/>
            <a:ext cx="558392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242761" y="409551"/>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i="0" dirty="0">
                <a:solidFill>
                  <a:schemeClr val="accent4"/>
                </a:solidFill>
                <a:effectLst/>
                <a:latin typeface="Montserrat ExtraBold" panose="00000900000000000000" pitchFamily="2" charset="0"/>
              </a:rPr>
              <a:t>Serverless Architecture</a:t>
            </a:r>
            <a:r>
              <a:rPr lang="en-US" sz="3600" b="1" dirty="0">
                <a:solidFill>
                  <a:schemeClr val="accent4"/>
                </a:solidFill>
                <a:latin typeface="Montserrat ExtraBold" panose="00000900000000000000" pitchFamily="2" charset="0"/>
              </a:rPr>
              <a:t> </a:t>
            </a:r>
            <a:br>
              <a:rPr lang="en-US" sz="3200" b="1" dirty="0">
                <a:solidFill>
                  <a:schemeClr val="accent4"/>
                </a:solidFill>
                <a:latin typeface="Montserrat Medium" panose="00000600000000000000" pitchFamily="2" charset="0"/>
              </a:rPr>
            </a:br>
            <a:endParaRPr sz="3200" b="1" dirty="0">
              <a:solidFill>
                <a:schemeClr val="accent4"/>
              </a:solidFill>
              <a:latin typeface="Montserrat Medium" panose="00000600000000000000" pitchFamily="2" charset="0"/>
            </a:endParaRPr>
          </a:p>
        </p:txBody>
      </p:sp>
      <p:sp>
        <p:nvSpPr>
          <p:cNvPr id="215" name="Google Shape;215;p44"/>
          <p:cNvSpPr txBox="1">
            <a:spLocks noGrp="1"/>
          </p:cNvSpPr>
          <p:nvPr>
            <p:ph type="body" idx="1"/>
          </p:nvPr>
        </p:nvSpPr>
        <p:spPr>
          <a:xfrm>
            <a:off x="196378" y="1811675"/>
            <a:ext cx="4059872" cy="21269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chemeClr val="bg1"/>
                </a:solidFill>
                <a:effectLst/>
                <a:latin typeface="Mongolian Baiti" panose="03000500000000000000" pitchFamily="66" charset="0"/>
                <a:cs typeface="Mongolian Baiti" panose="03000500000000000000" pitchFamily="66" charset="0"/>
              </a:rPr>
              <a:t>Serverless architecture allows for</a:t>
            </a:r>
            <a:br>
              <a:rPr lang="en-US" sz="1800" b="0" i="0" dirty="0">
                <a:solidFill>
                  <a:schemeClr val="bg1"/>
                </a:solidFill>
                <a:effectLst/>
                <a:latin typeface="Mongolian Baiti" panose="03000500000000000000" pitchFamily="66" charset="0"/>
                <a:cs typeface="Mongolian Baiti" panose="03000500000000000000" pitchFamily="66" charset="0"/>
              </a:rPr>
            </a:br>
            <a:r>
              <a:rPr lang="en-US" sz="1800" b="0" i="0" dirty="0">
                <a:solidFill>
                  <a:schemeClr val="bg1"/>
                </a:solidFill>
                <a:effectLst/>
                <a:latin typeface="Mongolian Baiti" panose="03000500000000000000" pitchFamily="66" charset="0"/>
                <a:cs typeface="Mongolian Baiti" panose="03000500000000000000" pitchFamily="66" charset="0"/>
              </a:rPr>
              <a:t>automatic scaling, pay-per-use pricing,</a:t>
            </a:r>
            <a:br>
              <a:rPr lang="en-US" sz="1800" b="0" i="0" dirty="0">
                <a:solidFill>
                  <a:schemeClr val="bg1"/>
                </a:solidFill>
                <a:effectLst/>
                <a:latin typeface="Mongolian Baiti" panose="03000500000000000000" pitchFamily="66" charset="0"/>
                <a:cs typeface="Mongolian Baiti" panose="03000500000000000000" pitchFamily="66" charset="0"/>
              </a:rPr>
            </a:br>
            <a:r>
              <a:rPr lang="en-US" sz="1800" b="0" i="0" dirty="0">
                <a:solidFill>
                  <a:schemeClr val="bg1"/>
                </a:solidFill>
                <a:effectLst/>
                <a:latin typeface="Mongolian Baiti" panose="03000500000000000000" pitchFamily="66" charset="0"/>
                <a:cs typeface="Mongolian Baiti" panose="03000500000000000000" pitchFamily="66" charset="0"/>
              </a:rPr>
              <a:t>and no server maintenance. With AWS</a:t>
            </a:r>
            <a:br>
              <a:rPr lang="en-US" sz="1800" b="0" i="0" dirty="0">
                <a:solidFill>
                  <a:schemeClr val="bg1"/>
                </a:solidFill>
                <a:effectLst/>
                <a:latin typeface="Mongolian Baiti" panose="03000500000000000000" pitchFamily="66" charset="0"/>
                <a:cs typeface="Mongolian Baiti" panose="03000500000000000000" pitchFamily="66" charset="0"/>
              </a:rPr>
            </a:br>
            <a:r>
              <a:rPr lang="en-US" sz="1800" b="0" i="0" dirty="0">
                <a:solidFill>
                  <a:schemeClr val="bg1"/>
                </a:solidFill>
                <a:effectLst/>
                <a:latin typeface="Mongolian Baiti" panose="03000500000000000000" pitchFamily="66" charset="0"/>
                <a:cs typeface="Mongolian Baiti" panose="03000500000000000000" pitchFamily="66" charset="0"/>
              </a:rPr>
              <a:t>Lambda, image processing can be done</a:t>
            </a:r>
            <a:br>
              <a:rPr lang="en-US" sz="1800" b="0" i="0" dirty="0">
                <a:solidFill>
                  <a:schemeClr val="bg1"/>
                </a:solidFill>
                <a:effectLst/>
                <a:latin typeface="Mongolian Baiti" panose="03000500000000000000" pitchFamily="66" charset="0"/>
                <a:cs typeface="Mongolian Baiti" panose="03000500000000000000" pitchFamily="66" charset="0"/>
              </a:rPr>
            </a:br>
            <a:r>
              <a:rPr lang="en-US" sz="1800" b="0" i="0" dirty="0">
                <a:solidFill>
                  <a:schemeClr val="bg1"/>
                </a:solidFill>
                <a:effectLst/>
                <a:latin typeface="Mongolian Baiti" panose="03000500000000000000" pitchFamily="66" charset="0"/>
                <a:cs typeface="Mongolian Baiti" panose="03000500000000000000" pitchFamily="66" charset="0"/>
              </a:rPr>
              <a:t>on demand without the need for</a:t>
            </a:r>
            <a:br>
              <a:rPr lang="en-US" sz="1800" b="0" i="0" dirty="0">
                <a:solidFill>
                  <a:schemeClr val="bg1"/>
                </a:solidFill>
                <a:effectLst/>
                <a:latin typeface="Mongolian Baiti" panose="03000500000000000000" pitchFamily="66" charset="0"/>
                <a:cs typeface="Mongolian Baiti" panose="03000500000000000000" pitchFamily="66" charset="0"/>
              </a:rPr>
            </a:br>
            <a:r>
              <a:rPr lang="en-US" sz="1800" b="0" i="0" dirty="0">
                <a:solidFill>
                  <a:schemeClr val="bg1"/>
                </a:solidFill>
                <a:effectLst/>
                <a:latin typeface="Mongolian Baiti" panose="03000500000000000000" pitchFamily="66" charset="0"/>
                <a:cs typeface="Mongolian Baiti" panose="03000500000000000000" pitchFamily="66" charset="0"/>
              </a:rPr>
              <a:t>dedicated servers. This results in cost</a:t>
            </a:r>
            <a:br>
              <a:rPr lang="en-US" sz="1800" b="0" i="0" dirty="0">
                <a:solidFill>
                  <a:schemeClr val="bg1"/>
                </a:solidFill>
                <a:effectLst/>
                <a:latin typeface="Mongolian Baiti" panose="03000500000000000000" pitchFamily="66" charset="0"/>
                <a:cs typeface="Mongolian Baiti" panose="03000500000000000000" pitchFamily="66" charset="0"/>
              </a:rPr>
            </a:br>
            <a:r>
              <a:rPr lang="en-US" sz="1800" b="0" i="0" dirty="0">
                <a:solidFill>
                  <a:schemeClr val="bg1"/>
                </a:solidFill>
                <a:effectLst/>
                <a:latin typeface="Mongolian Baiti" panose="03000500000000000000" pitchFamily="66" charset="0"/>
                <a:cs typeface="Mongolian Baiti" panose="03000500000000000000" pitchFamily="66" charset="0"/>
              </a:rPr>
              <a:t>savings and increased efficiency</a:t>
            </a:r>
            <a:r>
              <a:rPr lang="en-US" dirty="0">
                <a:solidFill>
                  <a:schemeClr val="bg1"/>
                </a:solidFill>
                <a:latin typeface="Mongolian Baiti" panose="03000500000000000000" pitchFamily="66" charset="0"/>
                <a:cs typeface="Mongolian Baiti" panose="03000500000000000000" pitchFamily="66" charset="0"/>
              </a:rPr>
              <a:t> </a:t>
            </a:r>
            <a:br>
              <a:rPr lang="en-US" dirty="0"/>
            </a:br>
            <a:endParaRPr dirty="0"/>
          </a:p>
        </p:txBody>
      </p:sp>
      <p:cxnSp>
        <p:nvCxnSpPr>
          <p:cNvPr id="216" name="Google Shape;216;p44"/>
          <p:cNvCxnSpPr/>
          <p:nvPr/>
        </p:nvCxnSpPr>
        <p:spPr>
          <a:xfrm>
            <a:off x="363591" y="40847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26" name="Picture 2" descr="What Is Serverless? Definition, Architecture, Examples, and Applications -  Spiceworks">
            <a:extLst>
              <a:ext uri="{FF2B5EF4-FFF2-40B4-BE49-F238E27FC236}">
                <a16:creationId xmlns:a16="http://schemas.microsoft.com/office/drawing/2014/main" id="{819FCB45-35AC-DDD9-94E3-0ADA7144D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250" y="797109"/>
            <a:ext cx="2396341" cy="23963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781360" y="228491"/>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i="0" dirty="0">
                <a:solidFill>
                  <a:schemeClr val="accent4"/>
                </a:solidFill>
                <a:effectLst/>
                <a:latin typeface="Montserrat ExtraBold" panose="00000900000000000000" pitchFamily="2" charset="0"/>
              </a:rPr>
              <a:t>Here we can clearly see the resizing of</a:t>
            </a:r>
            <a:br>
              <a:rPr lang="en-US" sz="3200" b="1" i="0" dirty="0">
                <a:solidFill>
                  <a:schemeClr val="accent4"/>
                </a:solidFill>
                <a:effectLst/>
                <a:latin typeface="Montserrat ExtraBold" panose="00000900000000000000" pitchFamily="2" charset="0"/>
              </a:rPr>
            </a:br>
            <a:r>
              <a:rPr lang="en-US" sz="3200" b="1" i="0" dirty="0">
                <a:solidFill>
                  <a:schemeClr val="accent4"/>
                </a:solidFill>
                <a:effectLst/>
                <a:latin typeface="Montserrat ExtraBold" panose="00000900000000000000" pitchFamily="2" charset="0"/>
              </a:rPr>
              <a:t>images.</a:t>
            </a:r>
            <a:r>
              <a:rPr lang="en-US" sz="3200" b="1" dirty="0">
                <a:solidFill>
                  <a:schemeClr val="accent4"/>
                </a:solidFill>
                <a:latin typeface="Montserrat ExtraBold" panose="00000900000000000000" pitchFamily="2" charset="0"/>
              </a:rPr>
              <a:t> </a:t>
            </a:r>
            <a:br>
              <a:rPr lang="en-US" sz="3200" b="1" dirty="0">
                <a:solidFill>
                  <a:schemeClr val="accent4"/>
                </a:solidFill>
                <a:latin typeface="+mn-lt"/>
              </a:rPr>
            </a:br>
            <a:br>
              <a:rPr lang="en-US" sz="2800" b="1" i="0" dirty="0">
                <a:solidFill>
                  <a:schemeClr val="accent4"/>
                </a:solidFill>
                <a:effectLst/>
                <a:latin typeface="Montserrat Medium" panose="00000600000000000000" pitchFamily="2" charset="0"/>
              </a:rPr>
            </a:br>
            <a:r>
              <a:rPr lang="en-US" sz="2800" b="1" i="0" dirty="0">
                <a:solidFill>
                  <a:schemeClr val="accent4"/>
                </a:solidFill>
                <a:effectLst/>
                <a:latin typeface="Montserrat Medium" panose="00000600000000000000" pitchFamily="2" charset="0"/>
              </a:rPr>
              <a:t>images.</a:t>
            </a:r>
            <a:r>
              <a:rPr lang="en-US" sz="2800" b="1" dirty="0">
                <a:solidFill>
                  <a:schemeClr val="accent4"/>
                </a:solidFill>
                <a:latin typeface="Montserrat Medium" panose="00000600000000000000" pitchFamily="2" charset="0"/>
              </a:rPr>
              <a:t> </a:t>
            </a:r>
            <a:br>
              <a:rPr lang="en-US" sz="2800" dirty="0"/>
            </a:br>
            <a:endParaRPr sz="2800" dirty="0"/>
          </a:p>
        </p:txBody>
      </p:sp>
      <p:cxnSp>
        <p:nvCxnSpPr>
          <p:cNvPr id="222" name="Google Shape;222;p45"/>
          <p:cNvCxnSpPr>
            <a:cxnSpLocks/>
          </p:cNvCxnSpPr>
          <p:nvPr/>
        </p:nvCxnSpPr>
        <p:spPr>
          <a:xfrm>
            <a:off x="781360" y="344339"/>
            <a:ext cx="385722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 name="Picture 20">
            <a:extLst>
              <a:ext uri="{FF2B5EF4-FFF2-40B4-BE49-F238E27FC236}">
                <a16:creationId xmlns:a16="http://schemas.microsoft.com/office/drawing/2014/main" id="{9549AF8C-5F67-35AA-751E-813F3633F779}"/>
              </a:ext>
            </a:extLst>
          </p:cNvPr>
          <p:cNvPicPr>
            <a:picLocks noChangeAspect="1"/>
          </p:cNvPicPr>
          <p:nvPr/>
        </p:nvPicPr>
        <p:blipFill rotWithShape="1">
          <a:blip r:embed="rId3"/>
          <a:srcRect l="1594" t="19452" b="18937"/>
          <a:stretch/>
        </p:blipFill>
        <p:spPr>
          <a:xfrm>
            <a:off x="3975652" y="2963289"/>
            <a:ext cx="5082209" cy="2100698"/>
          </a:xfrm>
          <a:prstGeom prst="rect">
            <a:avLst/>
          </a:prstGeom>
        </p:spPr>
      </p:pic>
      <p:pic>
        <p:nvPicPr>
          <p:cNvPr id="15" name="Picture 14">
            <a:extLst>
              <a:ext uri="{FF2B5EF4-FFF2-40B4-BE49-F238E27FC236}">
                <a16:creationId xmlns:a16="http://schemas.microsoft.com/office/drawing/2014/main" id="{AD9F2F95-6150-EFE6-5F79-53651C7DF142}"/>
              </a:ext>
            </a:extLst>
          </p:cNvPr>
          <p:cNvPicPr>
            <a:picLocks noChangeAspect="1"/>
          </p:cNvPicPr>
          <p:nvPr/>
        </p:nvPicPr>
        <p:blipFill rotWithShape="1">
          <a:blip r:embed="rId4"/>
          <a:srcRect l="2175" t="14298" r="3333" b="16265"/>
          <a:stretch/>
        </p:blipFill>
        <p:spPr>
          <a:xfrm>
            <a:off x="120806" y="1799370"/>
            <a:ext cx="5178333" cy="214043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r>
              <a:rPr lang="en-IN" sz="3600" b="1" dirty="0">
                <a:solidFill>
                  <a:schemeClr val="accent4"/>
                </a:solidFill>
                <a:latin typeface="Montserrat ExtraBold" panose="00000900000000000000" pitchFamily="2" charset="0"/>
                <a:cs typeface="Mongolian Baiti" panose="03000500000000000000" pitchFamily="66" charset="0"/>
              </a:rPr>
              <a:t>Role in AWS </a:t>
            </a:r>
          </a:p>
        </p:txBody>
      </p:sp>
      <p:cxnSp>
        <p:nvCxnSpPr>
          <p:cNvPr id="234" name="Google Shape;234;p46"/>
          <p:cNvCxnSpPr/>
          <p:nvPr/>
        </p:nvCxnSpPr>
        <p:spPr>
          <a:xfrm>
            <a:off x="1115476" y="4450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0" name="Google Shape;240;p46"/>
          <p:cNvSpPr txBox="1">
            <a:spLocks noGrp="1"/>
          </p:cNvSpPr>
          <p:nvPr>
            <p:ph type="subTitle" idx="6"/>
          </p:nvPr>
        </p:nvSpPr>
        <p:spPr>
          <a:xfrm>
            <a:off x="696537" y="1199336"/>
            <a:ext cx="3689368" cy="1235100"/>
          </a:xfrm>
          <a:prstGeom prst="rect">
            <a:avLst/>
          </a:prstGeom>
        </p:spPr>
        <p:txBody>
          <a:bodyPr spcFirstLastPara="1" wrap="square" lIns="91425" tIns="91425" rIns="91425" bIns="91425" anchor="t" anchorCtr="0">
            <a:noAutofit/>
          </a:bodyPr>
          <a:lstStyle/>
          <a:p>
            <a:pPr marL="0" indent="0"/>
            <a:r>
              <a:rPr lang="en-IN" sz="2000" dirty="0">
                <a:solidFill>
                  <a:schemeClr val="bg1"/>
                </a:solidFill>
                <a:latin typeface="Mongolian Baiti" panose="03000500000000000000" pitchFamily="66" charset="0"/>
                <a:cs typeface="Mongolian Baiti" panose="03000500000000000000" pitchFamily="66" charset="0"/>
              </a:rPr>
              <a:t>A Lambda function's execution role is an AWS Identity and Access Management (IAM) role that grants the function permission to access AWS services and resources. For example, you might create an execution role that has permission to send logs to Amazon CloudWatch and upload trace data to AWS X-Ray.</a:t>
            </a:r>
          </a:p>
          <a:p>
            <a:pPr marL="0" lvl="0" indent="0" algn="ctr" rtl="0">
              <a:spcBef>
                <a:spcPts val="0"/>
              </a:spcBef>
              <a:spcAft>
                <a:spcPts val="0"/>
              </a:spcAft>
              <a:buNone/>
            </a:pPr>
            <a:endParaRPr dirty="0">
              <a:solidFill>
                <a:schemeClr val="bg1"/>
              </a:solidFill>
              <a:latin typeface="Actor-Regular"/>
            </a:endParaRPr>
          </a:p>
        </p:txBody>
      </p: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2794A608-AB85-CED6-69A7-10D2266BC385}"/>
              </a:ext>
            </a:extLst>
          </p:cNvPr>
          <p:cNvSpPr/>
          <p:nvPr/>
        </p:nvSpPr>
        <p:spPr>
          <a:xfrm>
            <a:off x="5107303" y="1707515"/>
            <a:ext cx="2991015" cy="1871206"/>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2375325" y="1484902"/>
            <a:ext cx="400359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b="1" i="0" dirty="0">
                <a:solidFill>
                  <a:schemeClr val="accent4"/>
                </a:solidFill>
                <a:effectLst/>
                <a:latin typeface="Montserrat ExtraBold" panose="00000900000000000000" pitchFamily="2" charset="0"/>
              </a:rPr>
              <a:t>Conclusion</a:t>
            </a:r>
            <a:r>
              <a:rPr lang="en-US" sz="4800" b="1" dirty="0">
                <a:solidFill>
                  <a:schemeClr val="accent4"/>
                </a:solidFill>
              </a:rPr>
              <a:t> </a:t>
            </a:r>
            <a:br>
              <a:rPr lang="en-US" sz="4800" dirty="0"/>
            </a:br>
            <a:endParaRPr sz="4800" dirty="0"/>
          </a:p>
        </p:txBody>
      </p:sp>
      <p:sp>
        <p:nvSpPr>
          <p:cNvPr id="266" name="Google Shape;266;p48"/>
          <p:cNvSpPr txBox="1">
            <a:spLocks noGrp="1"/>
          </p:cNvSpPr>
          <p:nvPr>
            <p:ph type="body" idx="1"/>
          </p:nvPr>
        </p:nvSpPr>
        <p:spPr>
          <a:xfrm>
            <a:off x="1336336" y="1964515"/>
            <a:ext cx="5791200" cy="125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800" b="0" i="0" dirty="0">
                <a:solidFill>
                  <a:schemeClr val="bg1"/>
                </a:solidFill>
                <a:effectLst/>
                <a:latin typeface="Mongolian Baiti" panose="03000500000000000000" pitchFamily="66" charset="0"/>
                <a:cs typeface="Mongolian Baiti" panose="03000500000000000000" pitchFamily="66" charset="0"/>
              </a:rPr>
              <a:t>Efficient image processing with serverless</a:t>
            </a:r>
            <a:br>
              <a:rPr lang="en-US" sz="1800" b="0" i="0" dirty="0">
                <a:solidFill>
                  <a:schemeClr val="bg1"/>
                </a:solidFill>
                <a:effectLst/>
                <a:latin typeface="Mongolian Baiti" panose="03000500000000000000" pitchFamily="66" charset="0"/>
                <a:cs typeface="Mongolian Baiti" panose="03000500000000000000" pitchFamily="66" charset="0"/>
              </a:rPr>
            </a:br>
            <a:r>
              <a:rPr lang="en-US" sz="1800" b="0" i="0" dirty="0">
                <a:solidFill>
                  <a:schemeClr val="bg1"/>
                </a:solidFill>
                <a:effectLst/>
                <a:latin typeface="Mongolian Baiti" panose="03000500000000000000" pitchFamily="66" charset="0"/>
                <a:cs typeface="Mongolian Baiti" panose="03000500000000000000" pitchFamily="66" charset="0"/>
              </a:rPr>
              <a:t>architecture on Amazon S3 is a scalable, </a:t>
            </a:r>
            <a:r>
              <a:rPr lang="en-US" sz="1800" b="0" i="0" dirty="0" err="1">
                <a:solidFill>
                  <a:schemeClr val="bg1"/>
                </a:solidFill>
                <a:effectLst/>
                <a:latin typeface="Mongolian Baiti" panose="03000500000000000000" pitchFamily="66" charset="0"/>
                <a:cs typeface="Mongolian Baiti" panose="03000500000000000000" pitchFamily="66" charset="0"/>
              </a:rPr>
              <a:t>costeffective</a:t>
            </a:r>
            <a:r>
              <a:rPr lang="en-US" sz="1800" b="0" i="0" dirty="0">
                <a:solidFill>
                  <a:schemeClr val="bg1"/>
                </a:solidFill>
                <a:effectLst/>
                <a:latin typeface="Mongolian Baiti" panose="03000500000000000000" pitchFamily="66" charset="0"/>
                <a:cs typeface="Mongolian Baiti" panose="03000500000000000000" pitchFamily="66" charset="0"/>
              </a:rPr>
              <a:t>, and efficient solution for image processing.</a:t>
            </a:r>
            <a:br>
              <a:rPr lang="en-US" sz="1800" b="0" i="0" dirty="0">
                <a:solidFill>
                  <a:schemeClr val="bg1"/>
                </a:solidFill>
                <a:effectLst/>
                <a:latin typeface="Mongolian Baiti" panose="03000500000000000000" pitchFamily="66" charset="0"/>
                <a:cs typeface="Mongolian Baiti" panose="03000500000000000000" pitchFamily="66" charset="0"/>
              </a:rPr>
            </a:br>
            <a:r>
              <a:rPr lang="en-US" sz="1800" b="0" i="0" dirty="0">
                <a:solidFill>
                  <a:schemeClr val="bg1"/>
                </a:solidFill>
                <a:effectLst/>
                <a:latin typeface="Mongolian Baiti" panose="03000500000000000000" pitchFamily="66" charset="0"/>
                <a:cs typeface="Mongolian Baiti" panose="03000500000000000000" pitchFamily="66" charset="0"/>
              </a:rPr>
              <a:t>By leveraging the power of AWS Lambda and</a:t>
            </a:r>
            <a:br>
              <a:rPr lang="en-US" sz="1800" b="0" i="0" dirty="0">
                <a:solidFill>
                  <a:schemeClr val="bg1"/>
                </a:solidFill>
                <a:effectLst/>
                <a:latin typeface="Mongolian Baiti" panose="03000500000000000000" pitchFamily="66" charset="0"/>
                <a:cs typeface="Mongolian Baiti" panose="03000500000000000000" pitchFamily="66" charset="0"/>
              </a:rPr>
            </a:br>
            <a:r>
              <a:rPr lang="en-US" sz="1800" b="0" i="0" dirty="0">
                <a:solidFill>
                  <a:schemeClr val="bg1"/>
                </a:solidFill>
                <a:effectLst/>
                <a:latin typeface="Mongolian Baiti" panose="03000500000000000000" pitchFamily="66" charset="0"/>
                <a:cs typeface="Mongolian Baiti" panose="03000500000000000000" pitchFamily="66" charset="0"/>
              </a:rPr>
              <a:t>Amazon S3, businesses can improve user experience,</a:t>
            </a:r>
            <a:br>
              <a:rPr lang="en-US" sz="1800" b="0" i="0" dirty="0">
                <a:solidFill>
                  <a:schemeClr val="bg1"/>
                </a:solidFill>
                <a:effectLst/>
                <a:latin typeface="Mongolian Baiti" panose="03000500000000000000" pitchFamily="66" charset="0"/>
                <a:cs typeface="Mongolian Baiti" panose="03000500000000000000" pitchFamily="66" charset="0"/>
              </a:rPr>
            </a:br>
            <a:r>
              <a:rPr lang="en-US" sz="1800" b="0" i="0" dirty="0">
                <a:solidFill>
                  <a:schemeClr val="bg1"/>
                </a:solidFill>
                <a:effectLst/>
                <a:latin typeface="Mongolian Baiti" panose="03000500000000000000" pitchFamily="66" charset="0"/>
                <a:cs typeface="Mongolian Baiti" panose="03000500000000000000" pitchFamily="66" charset="0"/>
              </a:rPr>
              <a:t>reduce costs, and increase efficiency.</a:t>
            </a:r>
            <a:r>
              <a:rPr lang="en-US" dirty="0">
                <a:solidFill>
                  <a:schemeClr val="bg1"/>
                </a:solidFill>
                <a:latin typeface="Mongolian Baiti" panose="03000500000000000000" pitchFamily="66" charset="0"/>
                <a:cs typeface="Mongolian Baiti" panose="03000500000000000000" pitchFamily="66" charset="0"/>
              </a:rPr>
              <a:t> </a:t>
            </a:r>
            <a:br>
              <a:rPr lang="en-US" dirty="0">
                <a:solidFill>
                  <a:schemeClr val="bg1"/>
                </a:solidFill>
                <a:latin typeface="Mongolian Baiti" panose="03000500000000000000" pitchFamily="66" charset="0"/>
                <a:cs typeface="Mongolian Baiti" panose="03000500000000000000" pitchFamily="66" charset="0"/>
              </a:rPr>
            </a:br>
            <a:endParaRPr dirty="0">
              <a:solidFill>
                <a:schemeClr val="bg1"/>
              </a:solidFill>
              <a:latin typeface="Mongolian Baiti" panose="03000500000000000000" pitchFamily="66" charset="0"/>
              <a:cs typeface="Mongolian Baiti" panose="03000500000000000000" pitchFamily="66" charset="0"/>
            </a:endParaRPr>
          </a:p>
        </p:txBody>
      </p:sp>
      <p:cxnSp>
        <p:nvCxnSpPr>
          <p:cNvPr id="267" name="Google Shape;267;p48"/>
          <p:cNvCxnSpPr>
            <a:cxnSpLocks/>
          </p:cNvCxnSpPr>
          <p:nvPr/>
        </p:nvCxnSpPr>
        <p:spPr>
          <a:xfrm>
            <a:off x="2473299" y="1159081"/>
            <a:ext cx="351727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683777" y="964809"/>
            <a:ext cx="7605457"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i="0" dirty="0">
                <a:solidFill>
                  <a:schemeClr val="accent4"/>
                </a:solidFill>
                <a:effectLst/>
                <a:latin typeface="Montserrat ExtraBold" panose="00000900000000000000" pitchFamily="2" charset="0"/>
              </a:rPr>
              <a:t>Building a Static</a:t>
            </a:r>
            <a:br>
              <a:rPr lang="en-US" sz="4000" i="0" dirty="0">
                <a:solidFill>
                  <a:schemeClr val="accent4"/>
                </a:solidFill>
                <a:effectLst/>
                <a:latin typeface="Montserrat ExtraBold" panose="00000900000000000000" pitchFamily="2" charset="0"/>
              </a:rPr>
            </a:br>
            <a:r>
              <a:rPr lang="en-US" sz="4000" i="0" dirty="0">
                <a:solidFill>
                  <a:schemeClr val="accent4"/>
                </a:solidFill>
                <a:effectLst/>
                <a:latin typeface="Montserrat ExtraBold" panose="00000900000000000000" pitchFamily="2" charset="0"/>
              </a:rPr>
              <a:t>Website with</a:t>
            </a:r>
            <a:br>
              <a:rPr lang="en-US" sz="4000" i="0" dirty="0">
                <a:solidFill>
                  <a:schemeClr val="accent4"/>
                </a:solidFill>
                <a:effectLst/>
                <a:latin typeface="Montserrat ExtraBold" panose="00000900000000000000" pitchFamily="2" charset="0"/>
              </a:rPr>
            </a:br>
            <a:r>
              <a:rPr lang="en-US" sz="4000" i="0" dirty="0">
                <a:solidFill>
                  <a:schemeClr val="accent4"/>
                </a:solidFill>
                <a:effectLst/>
                <a:latin typeface="Montserrat ExtraBold" panose="00000900000000000000" pitchFamily="2" charset="0"/>
              </a:rPr>
              <a:t>AWS: A Step-by Step Guide</a:t>
            </a:r>
            <a:r>
              <a:rPr lang="en-US" sz="4000" dirty="0">
                <a:solidFill>
                  <a:schemeClr val="accent4"/>
                </a:solidFill>
                <a:latin typeface="Montserrat ExtraBold" panose="00000900000000000000" pitchFamily="2" charset="0"/>
              </a:rPr>
              <a:t> </a:t>
            </a:r>
            <a:br>
              <a:rPr lang="en-US" sz="4000" dirty="0">
                <a:latin typeface="Montserrat ExtraBold" panose="00000900000000000000" pitchFamily="2" charset="0"/>
              </a:rPr>
            </a:br>
            <a:endParaRPr lang="en-US" sz="4000" dirty="0">
              <a:latin typeface="Montserrat ExtraBold" panose="00000900000000000000" pitchFamily="2" charset="0"/>
            </a:endParaRPr>
          </a:p>
        </p:txBody>
      </p:sp>
      <p:cxnSp>
        <p:nvCxnSpPr>
          <p:cNvPr id="275" name="Google Shape;275;p49"/>
          <p:cNvCxnSpPr>
            <a:cxnSpLocks/>
          </p:cNvCxnSpPr>
          <p:nvPr/>
        </p:nvCxnSpPr>
        <p:spPr>
          <a:xfrm flipV="1">
            <a:off x="795131" y="2961579"/>
            <a:ext cx="7089912" cy="5502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TotalTime>
  <Words>698</Words>
  <Application>Microsoft Office PowerPoint</Application>
  <PresentationFormat>On-screen Show (16:9)</PresentationFormat>
  <Paragraphs>37</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Montserrat ExtraBold</vt:lpstr>
      <vt:lpstr>Arial</vt:lpstr>
      <vt:lpstr>Mongolian Baiti</vt:lpstr>
      <vt:lpstr>Microsoft Sans Serif</vt:lpstr>
      <vt:lpstr>Actor-Regular</vt:lpstr>
      <vt:lpstr>Times New Roman</vt:lpstr>
      <vt:lpstr>Montserrat Medium</vt:lpstr>
      <vt:lpstr>Montserrat</vt:lpstr>
      <vt:lpstr>Futuristic Background by Slidesgo</vt:lpstr>
      <vt:lpstr>CLOUD COMPUTING</vt:lpstr>
      <vt:lpstr>INTRODUCTION </vt:lpstr>
      <vt:lpstr>AWS Lambda Function </vt:lpstr>
      <vt:lpstr>Amazon S3 is a scalable and secure object storage service. It is designed for 99.999999999% durability and 99.99% availability. Amazon S3 allows for easy integration with other AWS services, including Lambda for serverless image processing  </vt:lpstr>
      <vt:lpstr>Serverless Architecture  </vt:lpstr>
      <vt:lpstr>Here we can clearly see the resizing of images.   images.  </vt:lpstr>
      <vt:lpstr>Role in AWS </vt:lpstr>
      <vt:lpstr>Conclusion  </vt:lpstr>
      <vt:lpstr>Building a Static Website with AWS: A Step-by Step Guide  </vt:lpstr>
      <vt:lpstr>Introduction  </vt:lpstr>
      <vt:lpstr>Step 1: Create an S3 Bucket  </vt:lpstr>
      <vt:lpstr>Step 2: Upload Your Website Files  </vt:lpstr>
      <vt:lpstr>Step 3: Configure Your Bucket for Static Website Hosting  </vt:lpstr>
      <vt:lpstr>Step 4: Create a CloudFront Distribution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dc:creator>VinayTheFuture</dc:creator>
  <cp:lastModifiedBy>vinay kumar</cp:lastModifiedBy>
  <cp:revision>3</cp:revision>
  <dcterms:modified xsi:type="dcterms:W3CDTF">2023-08-11T07:54:52Z</dcterms:modified>
</cp:coreProperties>
</file>